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3"/>
  </p:notesMasterIdLst>
  <p:sldIdLst>
    <p:sldId id="256" r:id="rId2"/>
    <p:sldId id="258" r:id="rId3"/>
    <p:sldId id="259" r:id="rId4"/>
    <p:sldId id="260" r:id="rId5"/>
    <p:sldId id="300" r:id="rId6"/>
    <p:sldId id="261" r:id="rId7"/>
    <p:sldId id="262" r:id="rId8"/>
    <p:sldId id="301" r:id="rId9"/>
    <p:sldId id="263" r:id="rId10"/>
    <p:sldId id="264" r:id="rId11"/>
    <p:sldId id="291" r:id="rId12"/>
    <p:sldId id="292" r:id="rId13"/>
    <p:sldId id="294" r:id="rId14"/>
    <p:sldId id="296" r:id="rId15"/>
    <p:sldId id="297" r:id="rId16"/>
    <p:sldId id="265" r:id="rId17"/>
    <p:sldId id="295" r:id="rId18"/>
    <p:sldId id="266" r:id="rId19"/>
    <p:sldId id="269" r:id="rId20"/>
    <p:sldId id="267" r:id="rId21"/>
    <p:sldId id="270" r:id="rId22"/>
    <p:sldId id="271" r:id="rId23"/>
    <p:sldId id="272" r:id="rId24"/>
    <p:sldId id="293" r:id="rId25"/>
    <p:sldId id="273" r:id="rId26"/>
    <p:sldId id="276" r:id="rId27"/>
    <p:sldId id="275" r:id="rId28"/>
    <p:sldId id="277" r:id="rId29"/>
    <p:sldId id="278" r:id="rId30"/>
    <p:sldId id="280" r:id="rId31"/>
    <p:sldId id="282" r:id="rId32"/>
    <p:sldId id="283" r:id="rId33"/>
    <p:sldId id="284" r:id="rId34"/>
    <p:sldId id="285" r:id="rId35"/>
    <p:sldId id="286" r:id="rId36"/>
    <p:sldId id="287" r:id="rId37"/>
    <p:sldId id="288" r:id="rId38"/>
    <p:sldId id="289" r:id="rId39"/>
    <p:sldId id="290" r:id="rId40"/>
    <p:sldId id="299" r:id="rId41"/>
    <p:sldId id="298" r:id="rId4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12" y="96"/>
      </p:cViewPr>
      <p:guideLst/>
    </p:cSldViewPr>
  </p:slideViewPr>
  <p:notesTextViewPr>
    <p:cViewPr>
      <p:scale>
        <a:sx n="1" d="1"/>
        <a:sy n="1" d="1"/>
      </p:scale>
      <p:origin x="0" y="0"/>
    </p:cViewPr>
  </p:notesTextViewPr>
  <p:sorterViewPr>
    <p:cViewPr>
      <p:scale>
        <a:sx n="100" d="100"/>
        <a:sy n="100" d="100"/>
      </p:scale>
      <p:origin x="0" y="-4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F589-65EF-4E15-8FC3-9E50E3F5670F}" type="datetimeFigureOut">
              <a:rPr lang="tr-TR" smtClean="0"/>
              <a:t>05.03.2018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E0AD8-9F61-4E35-B3AC-60A9BD249EAD}" type="slidenum">
              <a:rPr lang="tr-TR" smtClean="0"/>
              <a:t>‹#›</a:t>
            </a:fld>
            <a:endParaRPr lang="tr-TR"/>
          </a:p>
        </p:txBody>
      </p:sp>
    </p:spTree>
    <p:extLst>
      <p:ext uri="{BB962C8B-B14F-4D97-AF65-F5344CB8AC3E}">
        <p14:creationId xmlns:p14="http://schemas.microsoft.com/office/powerpoint/2010/main" val="277643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34E0AD8-9F61-4E35-B3AC-60A9BD249EAD}" type="slidenum">
              <a:rPr lang="tr-TR" smtClean="0"/>
              <a:t>16</a:t>
            </a:fld>
            <a:endParaRPr lang="tr-TR"/>
          </a:p>
        </p:txBody>
      </p:sp>
    </p:spTree>
    <p:extLst>
      <p:ext uri="{BB962C8B-B14F-4D97-AF65-F5344CB8AC3E}">
        <p14:creationId xmlns:p14="http://schemas.microsoft.com/office/powerpoint/2010/main" val="118366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34E0AD8-9F61-4E35-B3AC-60A9BD249EAD}" type="slidenum">
              <a:rPr lang="tr-TR" smtClean="0"/>
              <a:t>21</a:t>
            </a:fld>
            <a:endParaRPr lang="tr-TR"/>
          </a:p>
        </p:txBody>
      </p:sp>
    </p:spTree>
    <p:extLst>
      <p:ext uri="{BB962C8B-B14F-4D97-AF65-F5344CB8AC3E}">
        <p14:creationId xmlns:p14="http://schemas.microsoft.com/office/powerpoint/2010/main" val="182305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2AB7902E-7965-4CE6-ABE0-71F9923AB96B}" type="datetimeFigureOut">
              <a:rPr lang="tr-TR" smtClean="0"/>
              <a:t>05.03.2018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295916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44512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1516344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65969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3375603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2AB7902E-7965-4CE6-ABE0-71F9923AB96B}" type="datetimeFigureOut">
              <a:rPr lang="tr-TR" smtClean="0"/>
              <a:t>05.03.2018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3019114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2AB7902E-7965-4CE6-ABE0-71F9923AB96B}" type="datetimeFigureOut">
              <a:rPr lang="tr-TR" smtClean="0"/>
              <a:t>05.03.2018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3689687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AB7902E-7965-4CE6-ABE0-71F9923AB96B}" type="datetimeFigureOut">
              <a:rPr lang="tr-TR" smtClean="0"/>
              <a:t>05.03.2018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1434019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AB7902E-7965-4CE6-ABE0-71F9923AB96B}" type="datetimeFigureOut">
              <a:rPr lang="tr-TR" smtClean="0"/>
              <a:t>05.03.2018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378884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AB7902E-7965-4CE6-ABE0-71F9923AB96B}" type="datetimeFigureOut">
              <a:rPr lang="tr-TR" smtClean="0"/>
              <a:t>05.03.2018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235157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tr-TR" smtClean="0"/>
              <a:t>Asıl başlık stili için tıklatın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2AB7902E-7965-4CE6-ABE0-71F9923AB96B}" type="datetimeFigureOut">
              <a:rPr lang="tr-TR" smtClean="0"/>
              <a:t>05.03.2018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189233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333157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913795" y="2912232"/>
            <a:ext cx="5107208" cy="287896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72200" y="2912232"/>
            <a:ext cx="5095357" cy="287896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AB7902E-7965-4CE6-ABE0-71F9923AB96B}" type="datetimeFigureOut">
              <a:rPr lang="tr-TR" smtClean="0"/>
              <a:t>05.03.2018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7428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AB7902E-7965-4CE6-ABE0-71F9923AB96B}" type="datetimeFigureOut">
              <a:rPr lang="tr-TR" smtClean="0"/>
              <a:t>05.03.2018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150942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7902E-7965-4CE6-ABE0-71F9923AB96B}" type="datetimeFigureOut">
              <a:rPr lang="tr-TR" smtClean="0"/>
              <a:t>05.03.2018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133021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tr-TR" smtClean="0"/>
              <a:t>Asıl başlık stili için tıklatın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2936209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2AB7902E-7965-4CE6-ABE0-71F9923AB96B}" type="datetimeFigureOut">
              <a:rPr lang="tr-TR" smtClean="0"/>
              <a:t>05.03.2018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F80D2B7-44AB-4BC4-BF34-B5732BD0FF2F}" type="slidenum">
              <a:rPr lang="tr-TR" smtClean="0"/>
              <a:t>‹#›</a:t>
            </a:fld>
            <a:endParaRPr lang="tr-TR"/>
          </a:p>
        </p:txBody>
      </p:sp>
    </p:spTree>
    <p:extLst>
      <p:ext uri="{BB962C8B-B14F-4D97-AF65-F5344CB8AC3E}">
        <p14:creationId xmlns:p14="http://schemas.microsoft.com/office/powerpoint/2010/main" val="2907690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AB7902E-7965-4CE6-ABE0-71F9923AB96B}" type="datetimeFigureOut">
              <a:rPr lang="tr-TR" smtClean="0"/>
              <a:t>05.03.2018</a:t>
            </a:fld>
            <a:endParaRPr lang="tr-T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F80D2B7-44AB-4BC4-BF34-B5732BD0FF2F}" type="slidenum">
              <a:rPr lang="tr-TR" smtClean="0"/>
              <a:t>‹#›</a:t>
            </a:fld>
            <a:endParaRPr lang="tr-TR"/>
          </a:p>
        </p:txBody>
      </p:sp>
    </p:spTree>
    <p:extLst>
      <p:ext uri="{BB962C8B-B14F-4D97-AF65-F5344CB8AC3E}">
        <p14:creationId xmlns:p14="http://schemas.microsoft.com/office/powerpoint/2010/main" val="53153129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enerjiatlasi.com/hidroelektrik/beyhan-baraji.html" TargetMode="External"/><Relationship Id="rId3" Type="http://schemas.openxmlformats.org/officeDocument/2006/relationships/hyperlink" Target="http://www.enerjiatlasi.com/hidroelektrik/karakaya-baraji.html" TargetMode="External"/><Relationship Id="rId7" Type="http://schemas.openxmlformats.org/officeDocument/2006/relationships/hyperlink" Target="http://www.enerjiatlasi.com/hidroelektrik/deriner-baraji.html" TargetMode="External"/><Relationship Id="rId2" Type="http://schemas.openxmlformats.org/officeDocument/2006/relationships/hyperlink" Target="http://www.enerjiatlasi.com/hidroelektrik/ataturk-baraji.html" TargetMode="External"/><Relationship Id="rId1" Type="http://schemas.openxmlformats.org/officeDocument/2006/relationships/slideLayout" Target="../slideLayouts/slideLayout2.xml"/><Relationship Id="rId6" Type="http://schemas.openxmlformats.org/officeDocument/2006/relationships/hyperlink" Target="http://www.enerjiatlasi.com/hidroelektrik/birecik-baraji.html" TargetMode="External"/><Relationship Id="rId11" Type="http://schemas.openxmlformats.org/officeDocument/2006/relationships/hyperlink" Target="http://www.enerjiatlasi.com/hidroelektrik/berke-baraji.html" TargetMode="External"/><Relationship Id="rId5" Type="http://schemas.openxmlformats.org/officeDocument/2006/relationships/hyperlink" Target="http://www.enerjiatlasi.com/hidroelektrik/altinkaya-baraji.html" TargetMode="External"/><Relationship Id="rId10" Type="http://schemas.openxmlformats.org/officeDocument/2006/relationships/hyperlink" Target="http://www.enerjiatlasi.com/hidroelektrik/boyabat-baraji.html" TargetMode="External"/><Relationship Id="rId4" Type="http://schemas.openxmlformats.org/officeDocument/2006/relationships/hyperlink" Target="http://www.enerjiatlasi.com/hidroelektrik/keban-baraji.html" TargetMode="External"/><Relationship Id="rId9" Type="http://schemas.openxmlformats.org/officeDocument/2006/relationships/hyperlink" Target="http://www.enerjiatlasi.com/hidroelektrik/oymapinar-baraji.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729381" y="1158939"/>
            <a:ext cx="9001462" cy="2387600"/>
          </a:xfrm>
        </p:spPr>
        <p:txBody>
          <a:bodyPr/>
          <a:lstStyle/>
          <a:p>
            <a:r>
              <a:rPr lang="tr-TR" smtClean="0"/>
              <a:t>HİDROELEKTRİK </a:t>
            </a:r>
            <a:r>
              <a:rPr lang="tr-TR" dirty="0" smtClean="0"/>
              <a:t>SANTRALLERİ</a:t>
            </a:r>
            <a:br>
              <a:rPr lang="tr-TR" dirty="0" smtClean="0"/>
            </a:br>
            <a:r>
              <a:rPr lang="tr-TR" dirty="0" smtClean="0"/>
              <a:t>(</a:t>
            </a:r>
            <a:r>
              <a:rPr lang="tr-TR" dirty="0" err="1" smtClean="0"/>
              <a:t>hes</a:t>
            </a:r>
            <a:r>
              <a:rPr lang="tr-TR" dirty="0" smtClean="0"/>
              <a:t>)</a:t>
            </a:r>
            <a:endParaRPr lang="tr-TR" dirty="0"/>
          </a:p>
        </p:txBody>
      </p:sp>
      <p:sp>
        <p:nvSpPr>
          <p:cNvPr id="3" name="Alt Başlık 2"/>
          <p:cNvSpPr>
            <a:spLocks noGrp="1"/>
          </p:cNvSpPr>
          <p:nvPr>
            <p:ph type="subTitle" idx="1"/>
          </p:nvPr>
        </p:nvSpPr>
        <p:spPr>
          <a:xfrm>
            <a:off x="6096000" y="5202238"/>
            <a:ext cx="9001462" cy="1655762"/>
          </a:xfrm>
        </p:spPr>
        <p:txBody>
          <a:bodyPr>
            <a:normAutofit lnSpcReduction="10000"/>
          </a:bodyPr>
          <a:lstStyle/>
          <a:p>
            <a:r>
              <a:rPr lang="tr-TR" dirty="0" smtClean="0"/>
              <a:t>Mustafa AHLATCI</a:t>
            </a:r>
          </a:p>
          <a:p>
            <a:r>
              <a:rPr lang="tr-TR" dirty="0" smtClean="0"/>
              <a:t>05.03.2018</a:t>
            </a:r>
          </a:p>
          <a:p>
            <a:r>
              <a:rPr lang="tr-TR" dirty="0" smtClean="0"/>
              <a:t>AKÜ</a:t>
            </a:r>
            <a:endParaRPr lang="tr-TR" dirty="0"/>
          </a:p>
        </p:txBody>
      </p:sp>
    </p:spTree>
    <p:extLst>
      <p:ext uri="{BB962C8B-B14F-4D97-AF65-F5344CB8AC3E}">
        <p14:creationId xmlns:p14="http://schemas.microsoft.com/office/powerpoint/2010/main" val="4108085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Türkiye’de ki başlıca hidroelektrik santralleri</a:t>
            </a:r>
            <a:endParaRPr lang="tr-TR"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880397987"/>
              </p:ext>
            </p:extLst>
          </p:nvPr>
        </p:nvGraphicFramePr>
        <p:xfrm>
          <a:off x="3253838" y="2576941"/>
          <a:ext cx="5332021" cy="3004458"/>
        </p:xfrm>
        <a:graphic>
          <a:graphicData uri="http://schemas.openxmlformats.org/drawingml/2006/table">
            <a:tbl>
              <a:tblPr>
                <a:tableStyleId>{5C22544A-7EE6-4342-B048-85BDC9FD1C3A}</a:tableStyleId>
              </a:tblPr>
              <a:tblGrid>
                <a:gridCol w="2117574"/>
                <a:gridCol w="1751950"/>
                <a:gridCol w="1462497"/>
              </a:tblGrid>
              <a:tr h="270672">
                <a:tc>
                  <a:txBody>
                    <a:bodyPr/>
                    <a:lstStyle/>
                    <a:p>
                      <a:pPr algn="l" fontAlgn="b"/>
                      <a:r>
                        <a:rPr lang="tr-TR" sz="1100" u="none" strike="noStrike" dirty="0">
                          <a:effectLst/>
                        </a:rPr>
                        <a:t>ADI</a:t>
                      </a:r>
                      <a:endParaRPr lang="tr-TR"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BULUNDUĞU İL</a:t>
                      </a:r>
                      <a:endParaRPr lang="tr-TR"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KURULU GÜCÜ</a:t>
                      </a:r>
                      <a:endParaRPr lang="tr-TR" sz="1100" b="1"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2" tooltip="Atatürk Barajı ve Hidroelektrik Santrali (HES)"/>
                        </a:rPr>
                        <a:t>Atatürk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ŞANLIURFA</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2405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3" tooltip="Karakaya Barajı ve Hidroelektrik Santrali (HES)"/>
                        </a:rPr>
                        <a:t>Karakaya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DİYARBAKIR</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1800 MW</a:t>
                      </a:r>
                      <a:endParaRPr lang="tr-TR" sz="1100" b="0" i="0" u="none" strike="noStrike">
                        <a:solidFill>
                          <a:srgbClr val="000000"/>
                        </a:solidFill>
                        <a:effectLst/>
                        <a:latin typeface="Calibri" panose="020F0502020204030204" pitchFamily="34" charset="0"/>
                      </a:endParaRPr>
                    </a:p>
                  </a:txBody>
                  <a:tcPr marL="9525" marR="9525" marT="9525" marB="0" anchor="b"/>
                </a:tc>
              </a:tr>
              <a:tr h="284205">
                <a:tc>
                  <a:txBody>
                    <a:bodyPr/>
                    <a:lstStyle/>
                    <a:p>
                      <a:pPr algn="l" fontAlgn="ctr"/>
                      <a:r>
                        <a:rPr lang="tr-TR" sz="1100" u="sng" strike="noStrike" dirty="0">
                          <a:solidFill>
                            <a:schemeClr val="bg1"/>
                          </a:solidFill>
                          <a:effectLst/>
                          <a:hlinkClick r:id="rId4" tooltip="Keban Barajı ve Hidroelektrik Santrali (HES)"/>
                        </a:rPr>
                        <a:t>Keban Barajı ve HES</a:t>
                      </a:r>
                      <a:endParaRPr lang="tr-TR" sz="1100" b="0" i="0" u="sng" strike="noStrike" dirty="0">
                        <a:solidFill>
                          <a:schemeClr val="bg1"/>
                        </a:solidFill>
                        <a:effectLst/>
                        <a:latin typeface="Calibri" panose="020F0502020204030204" pitchFamily="34" charset="0"/>
                      </a:endParaRPr>
                    </a:p>
                  </a:txBody>
                  <a:tcPr marL="9525" marR="9525" marT="9525" marB="0" anchor="ctr"/>
                </a:tc>
                <a:tc>
                  <a:txBody>
                    <a:bodyPr/>
                    <a:lstStyle/>
                    <a:p>
                      <a:pPr algn="l" fontAlgn="b"/>
                      <a:r>
                        <a:rPr lang="tr-TR" sz="1100" u="none" strike="noStrike">
                          <a:effectLst/>
                        </a:rPr>
                        <a:t>ELAZIĞ</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1330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5" tooltip="Altınkaya Barajı ve Hidroelektrik Santrali (HES)"/>
                        </a:rPr>
                        <a:t>Altınkaya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SAMSUN</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703 MW</a:t>
                      </a:r>
                      <a:endParaRPr lang="tr-TR" sz="1100" b="0" i="0" u="none" strike="noStrike">
                        <a:solidFill>
                          <a:srgbClr val="000000"/>
                        </a:solidFill>
                        <a:effectLst/>
                        <a:latin typeface="Calibri" panose="020F0502020204030204" pitchFamily="34" charset="0"/>
                      </a:endParaRPr>
                    </a:p>
                  </a:txBody>
                  <a:tcPr marL="9525" marR="9525" marT="9525" marB="0" anchor="b"/>
                </a:tc>
              </a:tr>
              <a:tr h="284205">
                <a:tc>
                  <a:txBody>
                    <a:bodyPr/>
                    <a:lstStyle/>
                    <a:p>
                      <a:pPr algn="l" fontAlgn="ctr"/>
                      <a:r>
                        <a:rPr lang="tr-TR" sz="1100" u="sng" strike="noStrike" dirty="0">
                          <a:solidFill>
                            <a:schemeClr val="bg1"/>
                          </a:solidFill>
                          <a:effectLst/>
                          <a:hlinkClick r:id="rId6" tooltip="Birecik Barajı ve Hidroelektrik Santrali (HES)"/>
                        </a:rPr>
                        <a:t>Birecik Barajı ve HES</a:t>
                      </a:r>
                      <a:endParaRPr lang="tr-TR" sz="1100" b="0" i="0" u="sng" strike="noStrike" dirty="0">
                        <a:solidFill>
                          <a:schemeClr val="bg1"/>
                        </a:solidFill>
                        <a:effectLst/>
                        <a:latin typeface="Calibri" panose="020F0502020204030204" pitchFamily="34" charset="0"/>
                      </a:endParaRPr>
                    </a:p>
                  </a:txBody>
                  <a:tcPr marL="9525" marR="9525" marT="9525" marB="0" anchor="ctr"/>
                </a:tc>
                <a:tc>
                  <a:txBody>
                    <a:bodyPr/>
                    <a:lstStyle/>
                    <a:p>
                      <a:pPr algn="l" fontAlgn="b"/>
                      <a:r>
                        <a:rPr lang="tr-TR" sz="1100" u="none" strike="noStrike">
                          <a:effectLst/>
                        </a:rPr>
                        <a:t>ŞANLIURFA</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6272MW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err="1">
                          <a:solidFill>
                            <a:schemeClr val="bg1"/>
                          </a:solidFill>
                          <a:effectLst/>
                          <a:hlinkClick r:id="rId7" tooltip="Deriner Barajı ve Hidroelektrik Santrali (HES)"/>
                        </a:rPr>
                        <a:t>Deriner</a:t>
                      </a:r>
                      <a:r>
                        <a:rPr lang="tr-TR" sz="1100" u="sng" strike="noStrike" dirty="0">
                          <a:solidFill>
                            <a:schemeClr val="bg1"/>
                          </a:solidFill>
                          <a:effectLst/>
                          <a:hlinkClick r:id="rId7" tooltip="Deriner Barajı ve Hidroelektrik Santrali (HES)"/>
                        </a:rPr>
                        <a:t>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ARTVİN</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670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8" tooltip="Beyhan Barajı ve Hidroelektrik Santrali"/>
                        </a:rPr>
                        <a:t>Beyhan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ELAZIĞ</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582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9" tooltip="Oymapınar Barajı ve Hidroelektrik Santrali (HES)"/>
                        </a:rPr>
                        <a:t>Oymapınar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ANTALYA</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540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10" tooltip="Boyabat Barajı ve Hidroelektrik Santrali (HES)"/>
                        </a:rPr>
                        <a:t>Boyabat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SİNOP</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513 MW</a:t>
                      </a:r>
                      <a:endParaRPr lang="tr-TR" sz="1100" b="0" i="0" u="none" strike="noStrike">
                        <a:solidFill>
                          <a:srgbClr val="000000"/>
                        </a:solidFill>
                        <a:effectLst/>
                        <a:latin typeface="Calibri" panose="020F0502020204030204" pitchFamily="34" charset="0"/>
                      </a:endParaRPr>
                    </a:p>
                  </a:txBody>
                  <a:tcPr marL="9525" marR="9525" marT="9525" marB="0" anchor="b"/>
                </a:tc>
              </a:tr>
              <a:tr h="270672">
                <a:tc>
                  <a:txBody>
                    <a:bodyPr/>
                    <a:lstStyle/>
                    <a:p>
                      <a:pPr algn="l" fontAlgn="b"/>
                      <a:r>
                        <a:rPr lang="tr-TR" sz="1100" u="sng" strike="noStrike" dirty="0">
                          <a:solidFill>
                            <a:schemeClr val="bg1"/>
                          </a:solidFill>
                          <a:effectLst/>
                          <a:hlinkClick r:id="rId11" tooltip="Berke Barajı ve Hidroelektrik Santrali (HES)"/>
                        </a:rPr>
                        <a:t>Berke Barajı ve HES</a:t>
                      </a:r>
                      <a:endParaRPr lang="tr-TR" sz="1100" b="0" i="0" u="sng" strike="noStrike" dirty="0">
                        <a:solidFill>
                          <a:schemeClr val="bg1"/>
                        </a:solidFill>
                        <a:effectLst/>
                        <a:latin typeface="Calibri" panose="020F0502020204030204" pitchFamily="34" charset="0"/>
                      </a:endParaRPr>
                    </a:p>
                  </a:txBody>
                  <a:tcPr marL="9525" marR="9525" marT="9525" marB="0" anchor="b"/>
                </a:tc>
                <a:tc>
                  <a:txBody>
                    <a:bodyPr/>
                    <a:lstStyle/>
                    <a:p>
                      <a:pPr algn="l" fontAlgn="b"/>
                      <a:r>
                        <a:rPr lang="tr-TR" sz="1100" u="none" strike="noStrike">
                          <a:effectLst/>
                        </a:rPr>
                        <a:t>OSMANİYE</a:t>
                      </a:r>
                      <a:endParaRPr lang="tr-T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100" u="none" strike="noStrike" dirty="0">
                          <a:effectLst/>
                        </a:rPr>
                        <a:t>510 MW</a:t>
                      </a:r>
                      <a:endParaRPr lang="tr-TR"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138607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988991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8896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Heslerin</a:t>
            </a:r>
            <a:r>
              <a:rPr lang="tr-TR" dirty="0" smtClean="0"/>
              <a:t> sınıflandırılması</a:t>
            </a:r>
            <a:endParaRPr lang="tr-TR" dirty="0"/>
          </a:p>
        </p:txBody>
      </p:sp>
      <p:sp>
        <p:nvSpPr>
          <p:cNvPr id="3" name="İçerik Yer Tutucusu 2"/>
          <p:cNvSpPr>
            <a:spLocks noGrp="1"/>
          </p:cNvSpPr>
          <p:nvPr>
            <p:ph idx="1"/>
          </p:nvPr>
        </p:nvSpPr>
        <p:spPr/>
        <p:txBody>
          <a:bodyPr>
            <a:normAutofit fontScale="85000" lnSpcReduction="20000"/>
          </a:bodyPr>
          <a:lstStyle/>
          <a:p>
            <a:r>
              <a:rPr lang="tr-TR" dirty="0">
                <a:effectLst/>
              </a:rPr>
              <a:t>En genel anlamıyla Hidroelektrik Santrallar Geleneksel Hidroelektrik Santrallar ve Pompaj Depolamalı Hidroelektrik Santrallar olarak sınıflandırılabilir.</a:t>
            </a:r>
            <a:r>
              <a:rPr lang="tr-TR" dirty="0"/>
              <a:t/>
            </a:r>
            <a:br>
              <a:rPr lang="tr-TR" dirty="0"/>
            </a:br>
            <a:endParaRPr lang="tr-TR" dirty="0" smtClean="0"/>
          </a:p>
          <a:p>
            <a:r>
              <a:rPr lang="tr-TR" b="1" dirty="0" smtClean="0">
                <a:effectLst/>
              </a:rPr>
              <a:t>Depolama </a:t>
            </a:r>
            <a:r>
              <a:rPr lang="tr-TR" b="1" dirty="0">
                <a:effectLst/>
              </a:rPr>
              <a:t>Yapılarına Göre:</a:t>
            </a:r>
            <a:r>
              <a:rPr lang="tr-TR" dirty="0"/>
              <a:t/>
            </a:r>
            <a:br>
              <a:rPr lang="tr-TR" dirty="0"/>
            </a:br>
            <a:r>
              <a:rPr lang="tr-TR" dirty="0">
                <a:effectLst/>
              </a:rPr>
              <a:t>• Depolamalı(</a:t>
            </a:r>
            <a:r>
              <a:rPr lang="tr-TR" dirty="0" err="1">
                <a:effectLst/>
              </a:rPr>
              <a:t>rezervuarlı</a:t>
            </a:r>
            <a:r>
              <a:rPr lang="tr-TR" dirty="0">
                <a:effectLst/>
              </a:rPr>
              <a:t>) </a:t>
            </a:r>
            <a:r>
              <a:rPr lang="tr-TR" dirty="0" err="1">
                <a:effectLst/>
              </a:rPr>
              <a:t>HES’ler</a:t>
            </a:r>
            <a:r>
              <a:rPr lang="tr-TR" dirty="0"/>
              <a:t/>
            </a:r>
            <a:br>
              <a:rPr lang="tr-TR" dirty="0"/>
            </a:br>
            <a:r>
              <a:rPr lang="tr-TR" dirty="0">
                <a:effectLst/>
              </a:rPr>
              <a:t>• Nehir Tipi(regülatör) </a:t>
            </a:r>
            <a:r>
              <a:rPr lang="tr-TR" dirty="0" err="1">
                <a:effectLst/>
              </a:rPr>
              <a:t>HES’ler</a:t>
            </a:r>
            <a:r>
              <a:rPr lang="tr-TR" dirty="0"/>
              <a:t/>
            </a:r>
            <a:br>
              <a:rPr lang="tr-TR" dirty="0"/>
            </a:br>
            <a:endParaRPr lang="tr-TR" dirty="0" smtClean="0"/>
          </a:p>
          <a:p>
            <a:r>
              <a:rPr lang="tr-TR" b="1" dirty="0" err="1" smtClean="0">
                <a:effectLst/>
              </a:rPr>
              <a:t>Düşülerine</a:t>
            </a:r>
            <a:r>
              <a:rPr lang="tr-TR" b="1" dirty="0" smtClean="0">
                <a:effectLst/>
              </a:rPr>
              <a:t> </a:t>
            </a:r>
            <a:r>
              <a:rPr lang="tr-TR" b="1" dirty="0">
                <a:effectLst/>
              </a:rPr>
              <a:t>Göre:</a:t>
            </a:r>
            <a:r>
              <a:rPr lang="tr-TR" dirty="0"/>
              <a:t/>
            </a:r>
            <a:br>
              <a:rPr lang="tr-TR" dirty="0"/>
            </a:br>
            <a:r>
              <a:rPr lang="tr-TR" dirty="0">
                <a:effectLst/>
              </a:rPr>
              <a:t>• Alçak </a:t>
            </a:r>
            <a:r>
              <a:rPr lang="tr-TR" dirty="0" err="1">
                <a:effectLst/>
              </a:rPr>
              <a:t>düşülü</a:t>
            </a:r>
            <a:r>
              <a:rPr lang="tr-TR" dirty="0">
                <a:effectLst/>
              </a:rPr>
              <a:t> </a:t>
            </a:r>
            <a:r>
              <a:rPr lang="tr-TR" dirty="0" err="1">
                <a:effectLst/>
              </a:rPr>
              <a:t>HES’ler</a:t>
            </a:r>
            <a:r>
              <a:rPr lang="tr-TR" dirty="0">
                <a:effectLst/>
              </a:rPr>
              <a:t>(H&lt;10m)</a:t>
            </a:r>
            <a:r>
              <a:rPr lang="tr-TR" dirty="0"/>
              <a:t/>
            </a:r>
            <a:br>
              <a:rPr lang="tr-TR" dirty="0"/>
            </a:br>
            <a:r>
              <a:rPr lang="tr-TR" dirty="0">
                <a:effectLst/>
              </a:rPr>
              <a:t>• Orta </a:t>
            </a:r>
            <a:r>
              <a:rPr lang="tr-TR" dirty="0" err="1">
                <a:effectLst/>
              </a:rPr>
              <a:t>düşülü</a:t>
            </a:r>
            <a:r>
              <a:rPr lang="tr-TR" dirty="0">
                <a:effectLst/>
              </a:rPr>
              <a:t> </a:t>
            </a:r>
            <a:r>
              <a:rPr lang="tr-TR" dirty="0" err="1">
                <a:effectLst/>
              </a:rPr>
              <a:t>HES’ler</a:t>
            </a:r>
            <a:r>
              <a:rPr lang="tr-TR" dirty="0">
                <a:effectLst/>
              </a:rPr>
              <a:t>(H= 10-50 m arası)</a:t>
            </a:r>
            <a:r>
              <a:rPr lang="tr-TR" dirty="0"/>
              <a:t/>
            </a:r>
            <a:br>
              <a:rPr lang="tr-TR" dirty="0"/>
            </a:br>
            <a:r>
              <a:rPr lang="tr-TR" dirty="0">
                <a:effectLst/>
              </a:rPr>
              <a:t>• Yüksek </a:t>
            </a:r>
            <a:r>
              <a:rPr lang="tr-TR" dirty="0" err="1">
                <a:effectLst/>
              </a:rPr>
              <a:t>düşülü</a:t>
            </a:r>
            <a:r>
              <a:rPr lang="tr-TR" dirty="0">
                <a:effectLst/>
              </a:rPr>
              <a:t> </a:t>
            </a:r>
            <a:r>
              <a:rPr lang="tr-TR" dirty="0" err="1">
                <a:effectLst/>
              </a:rPr>
              <a:t>HES’ler</a:t>
            </a:r>
            <a:r>
              <a:rPr lang="tr-TR" dirty="0">
                <a:effectLst/>
              </a:rPr>
              <a:t>(H&gt;50 m den büyük </a:t>
            </a:r>
            <a:r>
              <a:rPr lang="tr-TR" dirty="0" err="1">
                <a:effectLst/>
              </a:rPr>
              <a:t>düşülü</a:t>
            </a:r>
            <a:r>
              <a:rPr lang="tr-TR" dirty="0">
                <a:effectLst/>
              </a:rPr>
              <a:t>)</a:t>
            </a:r>
            <a:r>
              <a:rPr lang="tr-TR" dirty="0"/>
              <a:t/>
            </a:r>
            <a:br>
              <a:rPr lang="tr-TR" dirty="0"/>
            </a:br>
            <a:endParaRPr lang="tr-TR" dirty="0"/>
          </a:p>
        </p:txBody>
      </p:sp>
    </p:spTree>
    <p:extLst>
      <p:ext uri="{BB962C8B-B14F-4D97-AF65-F5344CB8AC3E}">
        <p14:creationId xmlns:p14="http://schemas.microsoft.com/office/powerpoint/2010/main" val="2396827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Heslerin</a:t>
            </a:r>
            <a:r>
              <a:rPr lang="tr-TR" dirty="0" smtClean="0"/>
              <a:t> sınıflandırılması</a:t>
            </a:r>
            <a:endParaRPr lang="tr-TR" dirty="0"/>
          </a:p>
        </p:txBody>
      </p:sp>
      <p:sp>
        <p:nvSpPr>
          <p:cNvPr id="3" name="İçerik Yer Tutucusu 2"/>
          <p:cNvSpPr>
            <a:spLocks noGrp="1"/>
          </p:cNvSpPr>
          <p:nvPr>
            <p:ph idx="1"/>
          </p:nvPr>
        </p:nvSpPr>
        <p:spPr/>
        <p:txBody>
          <a:bodyPr>
            <a:normAutofit/>
          </a:bodyPr>
          <a:lstStyle/>
          <a:p>
            <a:r>
              <a:rPr lang="tr-TR" b="1" dirty="0">
                <a:effectLst/>
              </a:rPr>
              <a:t>Kurulu Güçlerine Göre:</a:t>
            </a:r>
            <a:r>
              <a:rPr lang="tr-TR" dirty="0"/>
              <a:t/>
            </a:r>
            <a:br>
              <a:rPr lang="tr-TR" dirty="0"/>
            </a:br>
            <a:r>
              <a:rPr lang="tr-TR" dirty="0">
                <a:effectLst/>
              </a:rPr>
              <a:t>• Çok küçük (mikro) kapasiteli(&lt;100 kW)</a:t>
            </a:r>
            <a:r>
              <a:rPr lang="tr-TR" dirty="0"/>
              <a:t/>
            </a:r>
            <a:br>
              <a:rPr lang="tr-TR" dirty="0"/>
            </a:br>
            <a:r>
              <a:rPr lang="tr-TR" dirty="0">
                <a:effectLst/>
              </a:rPr>
              <a:t>• Küçük(Mini) kapasiteli(100-1000 kW)</a:t>
            </a:r>
            <a:r>
              <a:rPr lang="tr-TR" dirty="0"/>
              <a:t/>
            </a:r>
            <a:br>
              <a:rPr lang="tr-TR" dirty="0"/>
            </a:br>
            <a:r>
              <a:rPr lang="tr-TR" dirty="0">
                <a:effectLst/>
              </a:rPr>
              <a:t>• Orta kapasiteli(1000-10000 kW)</a:t>
            </a:r>
            <a:r>
              <a:rPr lang="tr-TR" dirty="0"/>
              <a:t/>
            </a:r>
            <a:br>
              <a:rPr lang="tr-TR" dirty="0"/>
            </a:br>
            <a:r>
              <a:rPr lang="tr-TR" dirty="0">
                <a:effectLst/>
              </a:rPr>
              <a:t>• Büyük kapasiteli(&gt;10000 kW</a:t>
            </a:r>
            <a:r>
              <a:rPr lang="tr-TR" dirty="0" smtClean="0">
                <a:effectLst/>
              </a:rPr>
              <a:t>)</a:t>
            </a:r>
          </a:p>
          <a:p>
            <a:r>
              <a:rPr lang="tr-TR" b="1" dirty="0">
                <a:effectLst/>
              </a:rPr>
              <a:t>Ulusal Elektrik Sisteminin Yükünü Karşılama Durumuna Göre:</a:t>
            </a:r>
            <a:r>
              <a:rPr lang="tr-TR" dirty="0"/>
              <a:t/>
            </a:r>
            <a:br>
              <a:rPr lang="tr-TR" dirty="0"/>
            </a:br>
            <a:r>
              <a:rPr lang="tr-TR" dirty="0">
                <a:effectLst/>
              </a:rPr>
              <a:t>• Baz Yük HES</a:t>
            </a:r>
            <a:r>
              <a:rPr lang="tr-TR" dirty="0"/>
              <a:t/>
            </a:r>
            <a:br>
              <a:rPr lang="tr-TR" dirty="0"/>
            </a:br>
            <a:r>
              <a:rPr lang="tr-TR" dirty="0">
                <a:effectLst/>
              </a:rPr>
              <a:t>• </a:t>
            </a:r>
            <a:r>
              <a:rPr lang="tr-TR" dirty="0" err="1">
                <a:effectLst/>
              </a:rPr>
              <a:t>Puant</a:t>
            </a:r>
            <a:r>
              <a:rPr lang="tr-TR" dirty="0">
                <a:effectLst/>
              </a:rPr>
              <a:t>(Pik)Yük HES</a:t>
            </a:r>
            <a:r>
              <a:rPr lang="tr-TR" dirty="0"/>
              <a:t/>
            </a:r>
            <a:br>
              <a:rPr lang="tr-TR" dirty="0"/>
            </a:br>
            <a:r>
              <a:rPr lang="tr-TR" dirty="0">
                <a:effectLst/>
              </a:rPr>
              <a:t>• Hem Baz hem de </a:t>
            </a:r>
            <a:r>
              <a:rPr lang="tr-TR" dirty="0" err="1">
                <a:effectLst/>
              </a:rPr>
              <a:t>Puant</a:t>
            </a:r>
            <a:r>
              <a:rPr lang="tr-TR" dirty="0">
                <a:effectLst/>
              </a:rPr>
              <a:t>(Pik)Yük HES</a:t>
            </a:r>
            <a:endParaRPr lang="tr-TR" dirty="0"/>
          </a:p>
        </p:txBody>
      </p:sp>
    </p:spTree>
    <p:extLst>
      <p:ext uri="{BB962C8B-B14F-4D97-AF65-F5344CB8AC3E}">
        <p14:creationId xmlns:p14="http://schemas.microsoft.com/office/powerpoint/2010/main" val="3845635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Heslerin</a:t>
            </a:r>
            <a:r>
              <a:rPr lang="tr-TR" dirty="0" smtClean="0"/>
              <a:t> sınıflandırılması</a:t>
            </a:r>
            <a:endParaRPr lang="tr-TR" dirty="0"/>
          </a:p>
        </p:txBody>
      </p:sp>
      <p:sp>
        <p:nvSpPr>
          <p:cNvPr id="3" name="İçerik Yer Tutucusu 2"/>
          <p:cNvSpPr>
            <a:spLocks noGrp="1"/>
          </p:cNvSpPr>
          <p:nvPr>
            <p:ph idx="1"/>
          </p:nvPr>
        </p:nvSpPr>
        <p:spPr/>
        <p:txBody>
          <a:bodyPr>
            <a:normAutofit/>
          </a:bodyPr>
          <a:lstStyle/>
          <a:p>
            <a:r>
              <a:rPr lang="tr-TR" b="1" dirty="0">
                <a:effectLst/>
              </a:rPr>
              <a:t>Baraj Gövdesinin Tipine Göre:</a:t>
            </a:r>
            <a:r>
              <a:rPr lang="tr-TR" dirty="0"/>
              <a:t/>
            </a:r>
            <a:br>
              <a:rPr lang="tr-TR" dirty="0"/>
            </a:br>
            <a:r>
              <a:rPr lang="tr-TR" dirty="0">
                <a:effectLst/>
              </a:rPr>
              <a:t>• Ağırlıklı Beton Gövdeli Barajlı HES</a:t>
            </a:r>
            <a:r>
              <a:rPr lang="tr-TR" dirty="0"/>
              <a:t/>
            </a:r>
            <a:br>
              <a:rPr lang="tr-TR" dirty="0"/>
            </a:br>
            <a:r>
              <a:rPr lang="tr-TR" dirty="0">
                <a:effectLst/>
              </a:rPr>
              <a:t>• Beton Kemer Gövdeli Barajlı HES</a:t>
            </a:r>
            <a:r>
              <a:rPr lang="tr-TR" dirty="0"/>
              <a:t/>
            </a:r>
            <a:br>
              <a:rPr lang="tr-TR" dirty="0"/>
            </a:br>
            <a:r>
              <a:rPr lang="tr-TR" dirty="0">
                <a:effectLst/>
              </a:rPr>
              <a:t>• Kaya Dolgu Gövdeli Barajlı HES</a:t>
            </a:r>
            <a:r>
              <a:rPr lang="tr-TR" dirty="0"/>
              <a:t/>
            </a:r>
            <a:br>
              <a:rPr lang="tr-TR" dirty="0"/>
            </a:br>
            <a:r>
              <a:rPr lang="tr-TR" dirty="0">
                <a:effectLst/>
              </a:rPr>
              <a:t>• Toprak Dolgulu Gövdeli HES vb</a:t>
            </a:r>
            <a:r>
              <a:rPr lang="tr-TR" dirty="0" smtClean="0">
                <a:effectLst/>
              </a:rPr>
              <a:t>.</a:t>
            </a:r>
          </a:p>
          <a:p>
            <a:r>
              <a:rPr lang="tr-TR" b="1" dirty="0">
                <a:effectLst/>
              </a:rPr>
              <a:t>Santral Binasının Konumuna Göre </a:t>
            </a:r>
            <a:r>
              <a:rPr lang="tr-TR" dirty="0"/>
              <a:t/>
            </a:r>
            <a:br>
              <a:rPr lang="tr-TR" dirty="0"/>
            </a:br>
            <a:r>
              <a:rPr lang="tr-TR" dirty="0">
                <a:effectLst/>
              </a:rPr>
              <a:t>• Yer Üstü HES</a:t>
            </a:r>
            <a:r>
              <a:rPr lang="tr-TR" dirty="0"/>
              <a:t/>
            </a:r>
            <a:br>
              <a:rPr lang="tr-TR" dirty="0"/>
            </a:br>
            <a:r>
              <a:rPr lang="tr-TR" dirty="0">
                <a:effectLst/>
              </a:rPr>
              <a:t>• Yer Altı HES</a:t>
            </a:r>
            <a:r>
              <a:rPr lang="tr-TR" dirty="0"/>
              <a:t/>
            </a:r>
            <a:br>
              <a:rPr lang="tr-TR" dirty="0"/>
            </a:br>
            <a:r>
              <a:rPr lang="tr-TR" dirty="0">
                <a:effectLst/>
              </a:rPr>
              <a:t>• Yarı Gömülü veya Batık HES</a:t>
            </a:r>
            <a:endParaRPr lang="tr-TR" dirty="0"/>
          </a:p>
        </p:txBody>
      </p:sp>
    </p:spTree>
    <p:extLst>
      <p:ext uri="{BB962C8B-B14F-4D97-AF65-F5344CB8AC3E}">
        <p14:creationId xmlns:p14="http://schemas.microsoft.com/office/powerpoint/2010/main" val="2462420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95" y="0"/>
            <a:ext cx="10353761" cy="1326321"/>
          </a:xfrm>
        </p:spPr>
        <p:txBody>
          <a:bodyPr/>
          <a:lstStyle/>
          <a:p>
            <a:r>
              <a:rPr lang="tr-TR" dirty="0" smtClean="0"/>
              <a:t>HESLERİN ÇALIŞMA PRENSİBİ</a:t>
            </a:r>
            <a:endParaRPr lang="tr-TR" dirty="0"/>
          </a:p>
        </p:txBody>
      </p:sp>
      <p:sp>
        <p:nvSpPr>
          <p:cNvPr id="3" name="İçerik Yer Tutucusu 2"/>
          <p:cNvSpPr>
            <a:spLocks noGrp="1"/>
          </p:cNvSpPr>
          <p:nvPr>
            <p:ph idx="1"/>
          </p:nvPr>
        </p:nvSpPr>
        <p:spPr>
          <a:xfrm>
            <a:off x="913794" y="890649"/>
            <a:ext cx="10353762" cy="5617029"/>
          </a:xfrm>
        </p:spPr>
        <p:txBody>
          <a:bodyPr/>
          <a:lstStyle/>
          <a:p>
            <a:pPr marL="0" indent="0">
              <a:buNone/>
            </a:pPr>
            <a:r>
              <a:rPr lang="tr-TR" dirty="0" err="1" smtClean="0"/>
              <a:t>Hesler</a:t>
            </a:r>
            <a:r>
              <a:rPr lang="tr-TR" dirty="0" smtClean="0"/>
              <a:t> sudaki potansiyel enerjiyi mekanik enerjiye, mekanik enerjiyi de elektrik enerjisine çevirerek jeneratör mantığıyla elektrik üretmektedir. Formülü; </a:t>
            </a:r>
          </a:p>
          <a:p>
            <a:pPr marL="0" indent="0">
              <a:buNone/>
            </a:pPr>
            <a:r>
              <a:rPr lang="tr-TR" dirty="0" smtClean="0">
                <a:effectLst/>
              </a:rPr>
              <a:t>P=ρ*H*η*Q*g</a:t>
            </a:r>
          </a:p>
          <a:p>
            <a:pPr marL="0" indent="0">
              <a:buNone/>
            </a:pPr>
            <a:r>
              <a:rPr lang="tr-TR" dirty="0" smtClean="0">
                <a:effectLst/>
              </a:rPr>
              <a:t>P:Hidroelektrik </a:t>
            </a:r>
            <a:r>
              <a:rPr lang="tr-TR" dirty="0">
                <a:effectLst/>
              </a:rPr>
              <a:t>santralin üreteceği gücü gösterir. Birimi </a:t>
            </a:r>
            <a:r>
              <a:rPr lang="tr-TR" dirty="0" err="1">
                <a:effectLst/>
              </a:rPr>
              <a:t>Watt’tır</a:t>
            </a:r>
            <a:r>
              <a:rPr lang="tr-TR" dirty="0" smtClean="0">
                <a:effectLst/>
              </a:rPr>
              <a:t>.</a:t>
            </a:r>
          </a:p>
          <a:p>
            <a:pPr marL="0" indent="0">
              <a:buNone/>
            </a:pPr>
            <a:r>
              <a:rPr lang="el-GR" dirty="0" smtClean="0">
                <a:effectLst/>
              </a:rPr>
              <a:t>ρ</a:t>
            </a:r>
            <a:r>
              <a:rPr lang="tr-TR" dirty="0" smtClean="0">
                <a:effectLst/>
              </a:rPr>
              <a:t>=Suyun </a:t>
            </a:r>
            <a:r>
              <a:rPr lang="tr-TR" dirty="0">
                <a:effectLst/>
              </a:rPr>
              <a:t>yoğunluğunu temsil etmektedir. Bu değer 1 kg/litre ‘ </a:t>
            </a:r>
            <a:r>
              <a:rPr lang="tr-TR" dirty="0" err="1">
                <a:effectLst/>
              </a:rPr>
              <a:t>dir</a:t>
            </a:r>
            <a:r>
              <a:rPr lang="tr-TR" dirty="0" smtClean="0">
                <a:effectLst/>
              </a:rPr>
              <a:t>.</a:t>
            </a:r>
          </a:p>
          <a:p>
            <a:pPr marL="0" indent="0">
              <a:buNone/>
            </a:pPr>
            <a:r>
              <a:rPr lang="en-US" dirty="0" smtClean="0">
                <a:effectLst/>
              </a:rPr>
              <a:t>H</a:t>
            </a:r>
            <a:r>
              <a:rPr lang="tr-TR" dirty="0" smtClean="0">
                <a:effectLst/>
              </a:rPr>
              <a:t>:</a:t>
            </a:r>
            <a:r>
              <a:rPr lang="en-US" dirty="0" smtClean="0">
                <a:effectLst/>
              </a:rPr>
              <a:t>Net </a:t>
            </a:r>
            <a:r>
              <a:rPr lang="en-US" dirty="0" err="1">
                <a:effectLst/>
              </a:rPr>
              <a:t>düşüyü</a:t>
            </a:r>
            <a:r>
              <a:rPr lang="en-US" dirty="0">
                <a:effectLst/>
              </a:rPr>
              <a:t> </a:t>
            </a:r>
            <a:r>
              <a:rPr lang="en-US" dirty="0" err="1">
                <a:effectLst/>
              </a:rPr>
              <a:t>temsil</a:t>
            </a:r>
            <a:r>
              <a:rPr lang="en-US" dirty="0">
                <a:effectLst/>
              </a:rPr>
              <a:t> </a:t>
            </a:r>
            <a:r>
              <a:rPr lang="en-US" dirty="0" err="1" smtClean="0">
                <a:effectLst/>
              </a:rPr>
              <a:t>etmektedir</a:t>
            </a:r>
            <a:r>
              <a:rPr lang="en-US" dirty="0" smtClean="0">
                <a:effectLst/>
              </a:rPr>
              <a:t>.</a:t>
            </a:r>
            <a:r>
              <a:rPr lang="tr-TR" dirty="0">
                <a:effectLst/>
              </a:rPr>
              <a:t>B</a:t>
            </a:r>
            <a:r>
              <a:rPr lang="tr-TR" dirty="0" smtClean="0">
                <a:effectLst/>
              </a:rPr>
              <a:t>irimi m.’</a:t>
            </a:r>
            <a:r>
              <a:rPr lang="tr-TR" dirty="0" err="1" smtClean="0">
                <a:effectLst/>
              </a:rPr>
              <a:t>dir</a:t>
            </a:r>
            <a:r>
              <a:rPr lang="tr-TR" dirty="0" smtClean="0">
                <a:effectLst/>
              </a:rPr>
              <a:t>.</a:t>
            </a:r>
          </a:p>
          <a:p>
            <a:pPr marL="0" indent="0">
              <a:buNone/>
            </a:pPr>
            <a:r>
              <a:rPr lang="el-GR" dirty="0" smtClean="0">
                <a:effectLst/>
              </a:rPr>
              <a:t>η</a:t>
            </a:r>
            <a:r>
              <a:rPr lang="tr-TR" dirty="0" smtClean="0">
                <a:effectLst/>
              </a:rPr>
              <a:t>:Hidroelektrik </a:t>
            </a:r>
            <a:r>
              <a:rPr lang="tr-TR" dirty="0">
                <a:effectLst/>
              </a:rPr>
              <a:t>santralin genel veriminin yüzdelik ifadesidir</a:t>
            </a:r>
            <a:r>
              <a:rPr lang="tr-TR" dirty="0" smtClean="0">
                <a:effectLst/>
              </a:rPr>
              <a:t>.</a:t>
            </a:r>
          </a:p>
          <a:p>
            <a:pPr marL="0" indent="0">
              <a:buNone/>
            </a:pPr>
            <a:r>
              <a:rPr lang="el-GR" dirty="0">
                <a:effectLst/>
              </a:rPr>
              <a:t>η (</a:t>
            </a:r>
            <a:r>
              <a:rPr lang="tr-TR" dirty="0">
                <a:effectLst/>
              </a:rPr>
              <a:t>genel) = </a:t>
            </a:r>
            <a:r>
              <a:rPr lang="el-GR" dirty="0">
                <a:effectLst/>
              </a:rPr>
              <a:t>η (</a:t>
            </a:r>
            <a:r>
              <a:rPr lang="tr-TR" dirty="0">
                <a:effectLst/>
              </a:rPr>
              <a:t>inşaat) * </a:t>
            </a:r>
            <a:r>
              <a:rPr lang="el-GR" dirty="0">
                <a:effectLst/>
              </a:rPr>
              <a:t>η (</a:t>
            </a:r>
            <a:r>
              <a:rPr lang="tr-TR" dirty="0">
                <a:effectLst/>
              </a:rPr>
              <a:t>cebri boru) * </a:t>
            </a:r>
            <a:r>
              <a:rPr lang="el-GR" dirty="0">
                <a:effectLst/>
              </a:rPr>
              <a:t>η (</a:t>
            </a:r>
            <a:r>
              <a:rPr lang="tr-TR" dirty="0">
                <a:effectLst/>
              </a:rPr>
              <a:t>türbin) * </a:t>
            </a:r>
            <a:r>
              <a:rPr lang="el-GR" dirty="0">
                <a:effectLst/>
              </a:rPr>
              <a:t>η (</a:t>
            </a:r>
            <a:r>
              <a:rPr lang="tr-TR" dirty="0">
                <a:effectLst/>
              </a:rPr>
              <a:t>jeneratör) * </a:t>
            </a:r>
            <a:r>
              <a:rPr lang="el-GR" dirty="0">
                <a:effectLst/>
              </a:rPr>
              <a:t>η (</a:t>
            </a:r>
            <a:r>
              <a:rPr lang="tr-TR" dirty="0">
                <a:effectLst/>
              </a:rPr>
              <a:t>transformatör) * </a:t>
            </a:r>
            <a:r>
              <a:rPr lang="el-GR" dirty="0">
                <a:effectLst/>
              </a:rPr>
              <a:t>η (</a:t>
            </a:r>
            <a:r>
              <a:rPr lang="tr-TR" dirty="0">
                <a:effectLst/>
              </a:rPr>
              <a:t>nakil hattı</a:t>
            </a:r>
            <a:r>
              <a:rPr lang="tr-TR" dirty="0" smtClean="0">
                <a:effectLst/>
              </a:rPr>
              <a:t>)</a:t>
            </a:r>
          </a:p>
          <a:p>
            <a:pPr marL="0" indent="0">
              <a:buNone/>
            </a:pPr>
            <a:r>
              <a:rPr lang="tr-TR" dirty="0" smtClean="0">
                <a:effectLst/>
              </a:rPr>
              <a:t>Q:Debiyi temsil eder.</a:t>
            </a:r>
            <a:r>
              <a:rPr lang="tr-TR" dirty="0">
                <a:effectLst/>
              </a:rPr>
              <a:t> Birimi metreküp/saniye (m^3/s) ya da litre/saniye (</a:t>
            </a:r>
            <a:r>
              <a:rPr lang="tr-TR" dirty="0" err="1">
                <a:effectLst/>
              </a:rPr>
              <a:t>lt</a:t>
            </a:r>
            <a:r>
              <a:rPr lang="tr-TR" dirty="0">
                <a:effectLst/>
              </a:rPr>
              <a:t>/s) olarak ifade </a:t>
            </a:r>
            <a:r>
              <a:rPr lang="tr-TR" dirty="0" smtClean="0">
                <a:effectLst/>
              </a:rPr>
              <a:t>edilir.</a:t>
            </a:r>
          </a:p>
          <a:p>
            <a:pPr marL="0" indent="0">
              <a:buNone/>
            </a:pPr>
            <a:r>
              <a:rPr lang="tr-TR" dirty="0" smtClean="0">
                <a:effectLst/>
              </a:rPr>
              <a:t>g:Yerçekimi </a:t>
            </a:r>
            <a:r>
              <a:rPr lang="tr-TR" dirty="0">
                <a:effectLst/>
              </a:rPr>
              <a:t>ivmesini temsil etmektedir. Değeri 9.81 m/s^2 ‘</a:t>
            </a:r>
            <a:r>
              <a:rPr lang="tr-TR" dirty="0" err="1">
                <a:effectLst/>
              </a:rPr>
              <a:t>dir</a:t>
            </a:r>
            <a:r>
              <a:rPr lang="tr-TR" dirty="0">
                <a:effectLst/>
              </a:rPr>
              <a:t>.</a:t>
            </a:r>
            <a:endParaRPr lang="tr-TR" dirty="0" smtClean="0">
              <a:effectLst/>
            </a:endParaRPr>
          </a:p>
          <a:p>
            <a:pPr marL="0" indent="0">
              <a:buNone/>
            </a:pPr>
            <a:endParaRPr lang="tr-TR" dirty="0">
              <a:effectLst/>
            </a:endParaRPr>
          </a:p>
          <a:p>
            <a:pPr marL="0" indent="0">
              <a:buNone/>
            </a:pPr>
            <a:endParaRPr lang="tr-TR" dirty="0" smtClean="0">
              <a:effectLst/>
            </a:endParaRPr>
          </a:p>
          <a:p>
            <a:pPr marL="0" indent="0">
              <a:buNone/>
            </a:pPr>
            <a:endParaRPr lang="tr-TR" dirty="0" smtClean="0">
              <a:effectLst/>
            </a:endParaRPr>
          </a:p>
          <a:p>
            <a:pPr marL="0" indent="0">
              <a:buNone/>
            </a:pPr>
            <a:endParaRPr lang="tr-TR" dirty="0">
              <a:effectLst/>
            </a:endParaRPr>
          </a:p>
          <a:p>
            <a:pPr marL="0" indent="0">
              <a:buNone/>
            </a:pPr>
            <a:endParaRPr lang="tr-TR" dirty="0"/>
          </a:p>
        </p:txBody>
      </p:sp>
    </p:spTree>
    <p:extLst>
      <p:ext uri="{BB962C8B-B14F-4D97-AF65-F5344CB8AC3E}">
        <p14:creationId xmlns:p14="http://schemas.microsoft.com/office/powerpoint/2010/main" val="3711463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537137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15676" y="-91044"/>
            <a:ext cx="10353761" cy="1326321"/>
          </a:xfrm>
        </p:spPr>
        <p:txBody>
          <a:bodyPr/>
          <a:lstStyle/>
          <a:p>
            <a:r>
              <a:rPr lang="tr-TR" dirty="0" err="1" smtClean="0"/>
              <a:t>Hes</a:t>
            </a:r>
            <a:r>
              <a:rPr lang="tr-TR" dirty="0" smtClean="0"/>
              <a:t> üniteleri</a:t>
            </a:r>
            <a:endParaRPr lang="tr-TR" dirty="0"/>
          </a:p>
        </p:txBody>
      </p:sp>
      <p:sp>
        <p:nvSpPr>
          <p:cNvPr id="3" name="İçerik Yer Tutucusu 2"/>
          <p:cNvSpPr>
            <a:spLocks noGrp="1"/>
          </p:cNvSpPr>
          <p:nvPr>
            <p:ph idx="1"/>
          </p:nvPr>
        </p:nvSpPr>
        <p:spPr>
          <a:xfrm>
            <a:off x="1115675" y="1021278"/>
            <a:ext cx="10353762" cy="4164281"/>
          </a:xfrm>
        </p:spPr>
        <p:txBody>
          <a:bodyPr>
            <a:noAutofit/>
          </a:bodyPr>
          <a:lstStyle/>
          <a:p>
            <a:r>
              <a:rPr lang="tr-TR" dirty="0"/>
              <a:t>a- Baraj </a:t>
            </a:r>
            <a:endParaRPr lang="tr-TR" dirty="0" smtClean="0"/>
          </a:p>
          <a:p>
            <a:r>
              <a:rPr lang="tr-TR" dirty="0"/>
              <a:t> b- Baraj gölü </a:t>
            </a:r>
          </a:p>
          <a:p>
            <a:r>
              <a:rPr lang="tr-TR" dirty="0"/>
              <a:t>c- Su giriş ağzı </a:t>
            </a:r>
          </a:p>
          <a:p>
            <a:r>
              <a:rPr lang="tr-TR" dirty="0"/>
              <a:t>d- Denge bacası </a:t>
            </a:r>
            <a:endParaRPr lang="tr-TR" dirty="0" smtClean="0"/>
          </a:p>
          <a:p>
            <a:r>
              <a:rPr lang="tr-TR" dirty="0"/>
              <a:t>e- Cebrî borular </a:t>
            </a:r>
            <a:endParaRPr lang="tr-TR" dirty="0" smtClean="0"/>
          </a:p>
          <a:p>
            <a:r>
              <a:rPr lang="tr-TR" dirty="0"/>
              <a:t>f- Savaklar </a:t>
            </a:r>
            <a:endParaRPr lang="tr-TR" dirty="0" smtClean="0"/>
          </a:p>
          <a:p>
            <a:r>
              <a:rPr lang="tr-TR" dirty="0" smtClean="0"/>
              <a:t>g- Vanalar</a:t>
            </a:r>
          </a:p>
          <a:p>
            <a:r>
              <a:rPr lang="tr-TR" dirty="0" smtClean="0"/>
              <a:t>h- </a:t>
            </a:r>
            <a:r>
              <a:rPr lang="tr-TR" dirty="0"/>
              <a:t>Türbinler </a:t>
            </a:r>
            <a:endParaRPr lang="tr-TR" dirty="0" smtClean="0"/>
          </a:p>
          <a:p>
            <a:r>
              <a:rPr lang="tr-TR" dirty="0" smtClean="0"/>
              <a:t>i- </a:t>
            </a:r>
            <a:r>
              <a:rPr lang="tr-TR" dirty="0"/>
              <a:t>Alternatör </a:t>
            </a:r>
            <a:r>
              <a:rPr lang="tr-TR" dirty="0" smtClean="0"/>
              <a:t> </a:t>
            </a:r>
          </a:p>
          <a:p>
            <a:r>
              <a:rPr lang="tr-TR" dirty="0" smtClean="0"/>
              <a:t>j- </a:t>
            </a:r>
            <a:r>
              <a:rPr lang="tr-TR" dirty="0"/>
              <a:t>Trafolar </a:t>
            </a:r>
            <a:endParaRPr lang="tr-TR" dirty="0" smtClean="0"/>
          </a:p>
          <a:p>
            <a:r>
              <a:rPr lang="tr-TR" dirty="0" smtClean="0"/>
              <a:t>k- </a:t>
            </a:r>
            <a:r>
              <a:rPr lang="tr-TR" dirty="0"/>
              <a:t>Şalt </a:t>
            </a:r>
            <a:r>
              <a:rPr lang="tr-TR" dirty="0" smtClean="0"/>
              <a:t>sahası</a:t>
            </a:r>
            <a:endParaRPr lang="tr-TR" dirty="0"/>
          </a:p>
        </p:txBody>
      </p:sp>
    </p:spTree>
    <p:extLst>
      <p:ext uri="{BB962C8B-B14F-4D97-AF65-F5344CB8AC3E}">
        <p14:creationId xmlns:p14="http://schemas.microsoft.com/office/powerpoint/2010/main" val="3959251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Baraj</a:t>
            </a:r>
            <a:endParaRPr lang="tr-TR" dirty="0"/>
          </a:p>
        </p:txBody>
      </p:sp>
      <p:sp>
        <p:nvSpPr>
          <p:cNvPr id="3" name="İçerik Yer Tutucusu 2"/>
          <p:cNvSpPr>
            <a:spLocks noGrp="1"/>
          </p:cNvSpPr>
          <p:nvPr>
            <p:ph idx="1"/>
          </p:nvPr>
        </p:nvSpPr>
        <p:spPr/>
        <p:txBody>
          <a:bodyPr/>
          <a:lstStyle/>
          <a:p>
            <a:pPr marL="0" indent="0">
              <a:buNone/>
            </a:pPr>
            <a:r>
              <a:rPr lang="tr-TR" dirty="0"/>
              <a:t>Baraj, suyun biriktirilmesi için gerekli hazneyi, meydana getirmek amacıyla akarsu yatağında yapılan bir kabartma tesisidir. Barajlar yapı malzemelerine göre; dolgu barajlar ve kâgir barajlar olarak iki gruba ayrılır. </a:t>
            </a:r>
          </a:p>
          <a:p>
            <a:pPr marL="0" indent="0">
              <a:buNone/>
            </a:pPr>
            <a:r>
              <a:rPr lang="es-ES" dirty="0" smtClean="0"/>
              <a:t> </a:t>
            </a:r>
            <a:r>
              <a:rPr lang="es-ES" dirty="0"/>
              <a:t>Toprak ve kaya dolgu </a:t>
            </a:r>
            <a:r>
              <a:rPr lang="es-ES" dirty="0" smtClean="0"/>
              <a:t>barajları</a:t>
            </a:r>
            <a:r>
              <a:rPr lang="tr-TR" dirty="0"/>
              <a:t>: Dolgu barajlarda esas bent toprak veya kaya dolgu olmakta; sızdırmazlık çoğunlukla kil, çakıl, ender </a:t>
            </a:r>
            <a:r>
              <a:rPr lang="tr-TR" dirty="0" err="1"/>
              <a:t>olarakta</a:t>
            </a:r>
            <a:r>
              <a:rPr lang="tr-TR" dirty="0"/>
              <a:t> beton, asfalt perde ile sağlanmaktadır. Toprak dolgu barajlarına örnek olarak </a:t>
            </a:r>
            <a:r>
              <a:rPr lang="tr-TR" dirty="0" err="1"/>
              <a:t>Demirköprü</a:t>
            </a:r>
            <a:r>
              <a:rPr lang="tr-TR" dirty="0"/>
              <a:t>, Aslantaş, </a:t>
            </a:r>
            <a:r>
              <a:rPr lang="tr-TR" dirty="0" err="1"/>
              <a:t>Kesikköprü</a:t>
            </a:r>
            <a:r>
              <a:rPr lang="tr-TR" dirty="0"/>
              <a:t> ve Tercan barajları verilebilir. Kaya dolgu barajlara örnek olarak da </a:t>
            </a:r>
            <a:r>
              <a:rPr lang="tr-TR" dirty="0" err="1"/>
              <a:t>Hirfanlı</a:t>
            </a:r>
            <a:r>
              <a:rPr lang="tr-TR" dirty="0"/>
              <a:t>, Atatürk, Hasan Uğurlu ve Adıgüzel barajları verilebilir. </a:t>
            </a:r>
          </a:p>
        </p:txBody>
      </p:sp>
    </p:spTree>
    <p:extLst>
      <p:ext uri="{BB962C8B-B14F-4D97-AF65-F5344CB8AC3E}">
        <p14:creationId xmlns:p14="http://schemas.microsoft.com/office/powerpoint/2010/main" val="3461656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HİDROELEKTRİK NEDİR?</a:t>
            </a:r>
            <a:endParaRPr lang="tr-TR" dirty="0"/>
          </a:p>
        </p:txBody>
      </p:sp>
      <p:sp>
        <p:nvSpPr>
          <p:cNvPr id="3" name="İçerik Yer Tutucusu 2"/>
          <p:cNvSpPr>
            <a:spLocks noGrp="1"/>
          </p:cNvSpPr>
          <p:nvPr>
            <p:ph idx="1"/>
          </p:nvPr>
        </p:nvSpPr>
        <p:spPr/>
        <p:txBody>
          <a:bodyPr/>
          <a:lstStyle/>
          <a:p>
            <a:r>
              <a:rPr lang="tr-TR" dirty="0">
                <a:effectLst/>
              </a:rPr>
              <a:t>Hidroelektrik </a:t>
            </a:r>
            <a:r>
              <a:rPr lang="tr-TR" dirty="0" smtClean="0">
                <a:effectLst/>
              </a:rPr>
              <a:t>santraller </a:t>
            </a:r>
            <a:r>
              <a:rPr lang="tr-TR" dirty="0">
                <a:effectLst/>
              </a:rPr>
              <a:t>(HES) akan suyun gücünü elektriğe dönüştürürler. Akan su içindeki enerji miktarını suyun akış veya düşüş hızı tayin eder. Büyük bir nehirde akan su büyük miktarda enerji taşımaktadır. Ya da su çok yüksek bir noktadan düşürüldüğünde de yine yüksek miktarda enerji elde edilir. Her iki yolla da kanal yada borular içine alınan su, türbinlere doğru akar, elektrik üretimi için pervane gibi kolları olan türbinlerin dönmesini sağlar. Türbinler jeneratörlere bağlıdır ve mekanik enerjiyi elektrik enerjisine dönüştürürler.</a:t>
            </a:r>
            <a:endParaRPr lang="tr-TR" dirty="0"/>
          </a:p>
        </p:txBody>
      </p:sp>
    </p:spTree>
    <p:extLst>
      <p:ext uri="{BB962C8B-B14F-4D97-AF65-F5344CB8AC3E}">
        <p14:creationId xmlns:p14="http://schemas.microsoft.com/office/powerpoint/2010/main" val="3206971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3795" y="241464"/>
            <a:ext cx="10353761" cy="1326321"/>
          </a:xfrm>
        </p:spPr>
        <p:txBody>
          <a:bodyPr/>
          <a:lstStyle/>
          <a:p>
            <a:r>
              <a:rPr lang="tr-TR" dirty="0" smtClean="0"/>
              <a:t>Baraj</a:t>
            </a:r>
            <a:endParaRPr lang="tr-TR" dirty="0"/>
          </a:p>
        </p:txBody>
      </p:sp>
      <p:sp>
        <p:nvSpPr>
          <p:cNvPr id="3" name="İçerik Yer Tutucusu 2"/>
          <p:cNvSpPr>
            <a:spLocks noGrp="1"/>
          </p:cNvSpPr>
          <p:nvPr>
            <p:ph idx="1"/>
          </p:nvPr>
        </p:nvSpPr>
        <p:spPr>
          <a:xfrm>
            <a:off x="913795" y="1567785"/>
            <a:ext cx="10353762" cy="4223415"/>
          </a:xfrm>
        </p:spPr>
        <p:txBody>
          <a:bodyPr>
            <a:noAutofit/>
          </a:bodyPr>
          <a:lstStyle/>
          <a:p>
            <a:pPr marL="0" indent="0">
              <a:buNone/>
            </a:pPr>
            <a:r>
              <a:rPr lang="tr-TR" dirty="0"/>
              <a:t>Beton (kâgir) </a:t>
            </a:r>
            <a:r>
              <a:rPr lang="tr-TR" dirty="0" smtClean="0"/>
              <a:t>barajları:</a:t>
            </a:r>
          </a:p>
          <a:p>
            <a:pPr marL="0" indent="0">
              <a:buNone/>
            </a:pPr>
            <a:r>
              <a:rPr lang="tr-TR" dirty="0"/>
              <a:t>• Ağırlık </a:t>
            </a:r>
            <a:r>
              <a:rPr lang="tr-TR" dirty="0" smtClean="0"/>
              <a:t>barajları: </a:t>
            </a:r>
            <a:r>
              <a:rPr lang="tr-TR" dirty="0"/>
              <a:t>Su yüzeyi düz, diğer yüzeyi eğik ağırlık barajlarıdır. Ağırlık barajları genellikle plânda düz, bazen de hafif kemer bileşiminde yapılmaktadır. Beton ağırlık barajlarına örnek olarak Keban, </a:t>
            </a:r>
            <a:r>
              <a:rPr lang="tr-TR" dirty="0" err="1"/>
              <a:t>Sarıyar</a:t>
            </a:r>
            <a:r>
              <a:rPr lang="tr-TR" dirty="0"/>
              <a:t> ve Kemer barajları verilebilir. </a:t>
            </a:r>
            <a:endParaRPr lang="tr-TR" dirty="0" smtClean="0"/>
          </a:p>
          <a:p>
            <a:pPr marL="0" indent="0">
              <a:buNone/>
            </a:pPr>
            <a:r>
              <a:rPr lang="tr-TR" dirty="0" smtClean="0"/>
              <a:t>• </a:t>
            </a:r>
            <a:r>
              <a:rPr lang="tr-TR" dirty="0"/>
              <a:t>Payandalı </a:t>
            </a:r>
            <a:r>
              <a:rPr lang="tr-TR" dirty="0" smtClean="0"/>
              <a:t>barajları: </a:t>
            </a:r>
            <a:r>
              <a:rPr lang="tr-TR" dirty="0"/>
              <a:t>Alttan taban suyu basıncını azaltmak, beton tasarrufu sağlamak amacıyla geliştirilen baraj çeşididir. Beton miktarı, düşey boşluklu tiplerde % 90, sürekli kemerli tiplerde %80, düz döşemeli tiplerde %70 seviyesinde azalmaktadır. Elmalı II. Barajı payandalı baraj tipine örnek olarak verilebilir. </a:t>
            </a:r>
            <a:endParaRPr lang="tr-TR" dirty="0" smtClean="0"/>
          </a:p>
          <a:p>
            <a:pPr marL="0" indent="0">
              <a:buNone/>
            </a:pPr>
            <a:r>
              <a:rPr lang="tr-TR" dirty="0" smtClean="0"/>
              <a:t>• </a:t>
            </a:r>
            <a:r>
              <a:rPr lang="tr-TR" dirty="0"/>
              <a:t>Kemer </a:t>
            </a:r>
            <a:r>
              <a:rPr lang="tr-TR" dirty="0" smtClean="0"/>
              <a:t>barajları: </a:t>
            </a:r>
            <a:r>
              <a:rPr lang="tr-TR" dirty="0"/>
              <a:t>Dar U, özellikle V biçiminde vadilerde, yamaçlar dayanıklı olduğu taktirde, tek açıklıklı kemer barajlarda çok narin kesitler uygulamak ve beton miktarını ağırlık barajının %25’i seviyesinde tutmak mümkündür. Beton kemer barajlara örnek olarak </a:t>
            </a:r>
            <a:r>
              <a:rPr lang="tr-TR" dirty="0" err="1"/>
              <a:t>Gökçekaya</a:t>
            </a:r>
            <a:r>
              <a:rPr lang="tr-TR" dirty="0"/>
              <a:t>, Oymapınar, Karakaya, Sır ve Gezende barajları verilebilir. </a:t>
            </a:r>
          </a:p>
        </p:txBody>
      </p:sp>
    </p:spTree>
    <p:extLst>
      <p:ext uri="{BB962C8B-B14F-4D97-AF65-F5344CB8AC3E}">
        <p14:creationId xmlns:p14="http://schemas.microsoft.com/office/powerpoint/2010/main" val="1707711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Baraj gölü</a:t>
            </a:r>
            <a:endParaRPr lang="tr-TR" dirty="0"/>
          </a:p>
        </p:txBody>
      </p:sp>
      <p:sp>
        <p:nvSpPr>
          <p:cNvPr id="3" name="İçerik Yer Tutucusu 2"/>
          <p:cNvSpPr>
            <a:spLocks noGrp="1"/>
          </p:cNvSpPr>
          <p:nvPr>
            <p:ph idx="1"/>
          </p:nvPr>
        </p:nvSpPr>
        <p:spPr/>
        <p:txBody>
          <a:bodyPr>
            <a:normAutofit fontScale="85000" lnSpcReduction="10000"/>
          </a:bodyPr>
          <a:lstStyle/>
          <a:p>
            <a:pPr marL="0" indent="0">
              <a:buNone/>
            </a:pPr>
            <a:r>
              <a:rPr lang="tr-TR" dirty="0" smtClean="0"/>
              <a:t> </a:t>
            </a:r>
            <a:r>
              <a:rPr lang="tr-TR" dirty="0"/>
              <a:t>İnsanlar sudan yararlanmak veya zararlarından korunmak amacıyla baraj gölleri inşa etmektedir. Bir baraj gölü aşağıdaki alanlardan birine veya birden fazlasına hizmet etmek amacıyla meydana getirilir: </a:t>
            </a:r>
            <a:endParaRPr lang="tr-TR" dirty="0" smtClean="0"/>
          </a:p>
          <a:p>
            <a:pPr marL="0" indent="0">
              <a:buNone/>
            </a:pPr>
            <a:r>
              <a:rPr lang="tr-TR" dirty="0" smtClean="0"/>
              <a:t>• </a:t>
            </a:r>
            <a:r>
              <a:rPr lang="tr-TR" dirty="0"/>
              <a:t>İçme ve kullanma suyu temini </a:t>
            </a:r>
            <a:endParaRPr lang="tr-TR" dirty="0" smtClean="0"/>
          </a:p>
          <a:p>
            <a:pPr marL="0" indent="0">
              <a:buNone/>
            </a:pPr>
            <a:r>
              <a:rPr lang="tr-TR" dirty="0" smtClean="0"/>
              <a:t>• </a:t>
            </a:r>
            <a:r>
              <a:rPr lang="tr-TR" dirty="0"/>
              <a:t>Sulama suyu temini </a:t>
            </a:r>
            <a:endParaRPr lang="tr-TR" dirty="0" smtClean="0"/>
          </a:p>
          <a:p>
            <a:pPr marL="0" indent="0">
              <a:buNone/>
            </a:pPr>
            <a:r>
              <a:rPr lang="tr-TR" dirty="0" smtClean="0"/>
              <a:t>• </a:t>
            </a:r>
            <a:r>
              <a:rPr lang="tr-TR" dirty="0"/>
              <a:t>Kurutma </a:t>
            </a:r>
            <a:endParaRPr lang="tr-TR" dirty="0" smtClean="0"/>
          </a:p>
          <a:p>
            <a:pPr marL="0" indent="0">
              <a:buNone/>
            </a:pPr>
            <a:r>
              <a:rPr lang="tr-TR" dirty="0" smtClean="0"/>
              <a:t>• </a:t>
            </a:r>
            <a:r>
              <a:rPr lang="tr-TR" dirty="0"/>
              <a:t>Taşkın kontrolü </a:t>
            </a:r>
            <a:endParaRPr lang="tr-TR" dirty="0" smtClean="0"/>
          </a:p>
          <a:p>
            <a:pPr marL="0" indent="0">
              <a:buNone/>
            </a:pPr>
            <a:r>
              <a:rPr lang="tr-TR" dirty="0" smtClean="0"/>
              <a:t>• </a:t>
            </a:r>
            <a:r>
              <a:rPr lang="tr-TR" dirty="0"/>
              <a:t>Elektrik enerjisi üretimi </a:t>
            </a:r>
            <a:endParaRPr lang="tr-TR" dirty="0" smtClean="0"/>
          </a:p>
          <a:p>
            <a:pPr marL="0" indent="0">
              <a:buNone/>
            </a:pPr>
            <a:r>
              <a:rPr lang="tr-TR" dirty="0" smtClean="0"/>
              <a:t>• </a:t>
            </a:r>
            <a:r>
              <a:rPr lang="tr-TR" dirty="0"/>
              <a:t>Akarsu ulaşımı </a:t>
            </a:r>
            <a:endParaRPr lang="tr-TR" dirty="0" smtClean="0"/>
          </a:p>
          <a:p>
            <a:pPr marL="0" indent="0">
              <a:buNone/>
            </a:pPr>
            <a:r>
              <a:rPr lang="tr-TR" dirty="0" smtClean="0"/>
              <a:t>• </a:t>
            </a:r>
            <a:r>
              <a:rPr lang="tr-TR" dirty="0"/>
              <a:t>Balıkçılık</a:t>
            </a:r>
          </a:p>
        </p:txBody>
      </p:sp>
    </p:spTree>
    <p:extLst>
      <p:ext uri="{BB962C8B-B14F-4D97-AF65-F5344CB8AC3E}">
        <p14:creationId xmlns:p14="http://schemas.microsoft.com/office/powerpoint/2010/main" val="555639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Su giriş ağzı </a:t>
            </a:r>
          </a:p>
        </p:txBody>
      </p:sp>
      <p:sp>
        <p:nvSpPr>
          <p:cNvPr id="3" name="İçerik Yer Tutucusu 2"/>
          <p:cNvSpPr>
            <a:spLocks noGrp="1"/>
          </p:cNvSpPr>
          <p:nvPr>
            <p:ph idx="1"/>
          </p:nvPr>
        </p:nvSpPr>
        <p:spPr/>
        <p:txBody>
          <a:bodyPr/>
          <a:lstStyle/>
          <a:p>
            <a:r>
              <a:rPr lang="tr-TR" dirty="0"/>
              <a:t>Barajın uygun bir yerinde su giriş ağzı yapılır. Su giriş ağzına suyun üzerinde yüzen ağaç parçası, buz ve benzeri cisimlerin cebrî borulara girmesini engelleyecek şekilde süzgeçler yapılır. Su giriş ağzında kapaklar, vinç sistemiyle açılıp kapatılır. </a:t>
            </a:r>
          </a:p>
        </p:txBody>
      </p:sp>
    </p:spTree>
    <p:extLst>
      <p:ext uri="{BB962C8B-B14F-4D97-AF65-F5344CB8AC3E}">
        <p14:creationId xmlns:p14="http://schemas.microsoft.com/office/powerpoint/2010/main" val="3964461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Cebrî borular</a:t>
            </a:r>
          </a:p>
        </p:txBody>
      </p:sp>
      <p:sp>
        <p:nvSpPr>
          <p:cNvPr id="3" name="İçerik Yer Tutucusu 2"/>
          <p:cNvSpPr>
            <a:spLocks noGrp="1"/>
          </p:cNvSpPr>
          <p:nvPr>
            <p:ph idx="1"/>
          </p:nvPr>
        </p:nvSpPr>
        <p:spPr/>
        <p:txBody>
          <a:bodyPr/>
          <a:lstStyle/>
          <a:p>
            <a:r>
              <a:rPr lang="tr-TR" dirty="0"/>
              <a:t>Kuvvet santrallerinde; su giriş ağzı, denge bacası ve türbini birleştiren borulara cebrî borular denir. Her üniteye ayrı ayrı cebrî boru tesis edilir. Hidroelektrik santrallerinde iki tür cebrî boru </a:t>
            </a:r>
            <a:r>
              <a:rPr lang="tr-TR" dirty="0" smtClean="0"/>
              <a:t>kullanılmaktadır</a:t>
            </a:r>
            <a:r>
              <a:rPr lang="tr-TR" dirty="0"/>
              <a:t>:</a:t>
            </a:r>
            <a:endParaRPr lang="tr-TR" dirty="0" smtClean="0"/>
          </a:p>
          <a:p>
            <a:r>
              <a:rPr lang="tr-TR" dirty="0"/>
              <a:t>Çelik cebrî </a:t>
            </a:r>
            <a:r>
              <a:rPr lang="tr-TR" dirty="0" smtClean="0"/>
              <a:t>borular</a:t>
            </a:r>
          </a:p>
          <a:p>
            <a:r>
              <a:rPr lang="tr-TR" dirty="0"/>
              <a:t>Betonarme cebrî boru</a:t>
            </a:r>
          </a:p>
        </p:txBody>
      </p:sp>
    </p:spTree>
    <p:extLst>
      <p:ext uri="{BB962C8B-B14F-4D97-AF65-F5344CB8AC3E}">
        <p14:creationId xmlns:p14="http://schemas.microsoft.com/office/powerpoint/2010/main" val="337077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69674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Denge bacası</a:t>
            </a:r>
          </a:p>
        </p:txBody>
      </p:sp>
      <p:sp>
        <p:nvSpPr>
          <p:cNvPr id="3" name="İçerik Yer Tutucusu 2"/>
          <p:cNvSpPr>
            <a:spLocks noGrp="1"/>
          </p:cNvSpPr>
          <p:nvPr>
            <p:ph idx="1"/>
          </p:nvPr>
        </p:nvSpPr>
        <p:spPr/>
        <p:txBody>
          <a:bodyPr/>
          <a:lstStyle/>
          <a:p>
            <a:r>
              <a:rPr lang="tr-TR" dirty="0"/>
              <a:t>Baraj gölünde, su giriş ağzı ile türbini birleştiren cebrî borular üzerinde bulunur. Türbinlere giden suyun başlangıçta azar azar verilmesinde ve kesilmesinde cebrî boruları aşırı basınçlardan korur. Denge bacası, suyun kesilmesinde, aşırı basınç değerini azaltır. Türbinlerin ani yüklenmesinde gerekli suyu temin eder. Ayrıca hava bacası görevini yüklenmek gibi amaçlara da hizmet eder. Ani kapanma da cebrî borudaki suyun ataleti dolayısıyla meydana gelen aşırı basınç dalgalanmalarını önler. Denge bacasının sağladığı serbest su yüzeyi ile cebrî boruyu tehlikeli basınç değişmesine karşı korur. </a:t>
            </a:r>
          </a:p>
        </p:txBody>
      </p:sp>
    </p:spTree>
    <p:extLst>
      <p:ext uri="{BB962C8B-B14F-4D97-AF65-F5344CB8AC3E}">
        <p14:creationId xmlns:p14="http://schemas.microsoft.com/office/powerpoint/2010/main" val="193034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Denge bacası</a:t>
            </a:r>
          </a:p>
        </p:txBody>
      </p:sp>
      <p:sp>
        <p:nvSpPr>
          <p:cNvPr id="3" name="İçerik Yer Tutucusu 2"/>
          <p:cNvSpPr>
            <a:spLocks noGrp="1"/>
          </p:cNvSpPr>
          <p:nvPr>
            <p:ph idx="1"/>
          </p:nvPr>
        </p:nvSpPr>
        <p:spPr/>
        <p:txBody>
          <a:bodyPr/>
          <a:lstStyle/>
          <a:p>
            <a:pPr marL="0" indent="0">
              <a:buNone/>
            </a:pPr>
            <a:r>
              <a:rPr lang="tr-TR" dirty="0"/>
              <a:t>Denge bacaları yapılış şekillerine göre şu şekilde sınıflandırılır: </a:t>
            </a:r>
            <a:endParaRPr lang="tr-TR" dirty="0" smtClean="0"/>
          </a:p>
          <a:p>
            <a:pPr marL="0" indent="0">
              <a:buNone/>
            </a:pPr>
            <a:r>
              <a:rPr lang="tr-TR" dirty="0" smtClean="0"/>
              <a:t>• </a:t>
            </a:r>
            <a:r>
              <a:rPr lang="tr-TR" dirty="0"/>
              <a:t>Kuyu biçimli denge bacaları </a:t>
            </a:r>
            <a:endParaRPr lang="tr-TR" dirty="0" smtClean="0"/>
          </a:p>
          <a:p>
            <a:pPr marL="0" indent="0">
              <a:buNone/>
            </a:pPr>
            <a:r>
              <a:rPr lang="tr-TR" dirty="0" smtClean="0"/>
              <a:t>• </a:t>
            </a:r>
            <a:r>
              <a:rPr lang="tr-TR" dirty="0"/>
              <a:t>Yan hücreli denge bacası </a:t>
            </a:r>
            <a:endParaRPr lang="tr-TR" dirty="0" smtClean="0"/>
          </a:p>
          <a:p>
            <a:pPr marL="0" indent="0">
              <a:buNone/>
            </a:pPr>
            <a:r>
              <a:rPr lang="tr-TR" dirty="0" smtClean="0"/>
              <a:t>• </a:t>
            </a:r>
            <a:r>
              <a:rPr lang="tr-TR" dirty="0"/>
              <a:t>Boğumlu denge bacası </a:t>
            </a:r>
            <a:endParaRPr lang="tr-TR" dirty="0" smtClean="0"/>
          </a:p>
          <a:p>
            <a:pPr marL="0" indent="0">
              <a:buNone/>
            </a:pPr>
            <a:r>
              <a:rPr lang="tr-TR" dirty="0" smtClean="0"/>
              <a:t>• </a:t>
            </a:r>
            <a:r>
              <a:rPr lang="tr-TR" dirty="0"/>
              <a:t>Diferansiyel denge bacası </a:t>
            </a:r>
          </a:p>
        </p:txBody>
      </p:sp>
    </p:spTree>
    <p:extLst>
      <p:ext uri="{BB962C8B-B14F-4D97-AF65-F5344CB8AC3E}">
        <p14:creationId xmlns:p14="http://schemas.microsoft.com/office/powerpoint/2010/main" val="2539120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Savaklar</a:t>
            </a:r>
          </a:p>
        </p:txBody>
      </p:sp>
      <p:sp>
        <p:nvSpPr>
          <p:cNvPr id="3" name="İçerik Yer Tutucusu 2"/>
          <p:cNvSpPr>
            <a:spLocks noGrp="1"/>
          </p:cNvSpPr>
          <p:nvPr>
            <p:ph idx="1"/>
          </p:nvPr>
        </p:nvSpPr>
        <p:spPr/>
        <p:txBody>
          <a:bodyPr/>
          <a:lstStyle/>
          <a:p>
            <a:pPr marL="0" indent="0">
              <a:buNone/>
            </a:pPr>
            <a:r>
              <a:rPr lang="tr-TR" dirty="0"/>
              <a:t>Baraj gölünde suyun belli bir seviyeden fazla yükselmesini önlemek amacıyla tertiplenir. Savaklar baraj gölünde kullanıldıkları yere göre iki şekilde </a:t>
            </a:r>
            <a:r>
              <a:rPr lang="tr-TR" dirty="0" smtClean="0"/>
              <a:t>sınıflandırılır: </a:t>
            </a:r>
          </a:p>
          <a:p>
            <a:r>
              <a:rPr lang="tr-TR" dirty="0" smtClean="0"/>
              <a:t>Dolu </a:t>
            </a:r>
            <a:r>
              <a:rPr lang="tr-TR" dirty="0"/>
              <a:t>savaklar: Elektrik enerjisi üretmek amacı ile yapılan barajlarda biriken fazla suyu doğal yatağına doğru akıtmaya yarayan yapılardır. Böylece esas baraj </a:t>
            </a:r>
            <a:r>
              <a:rPr lang="tr-TR" dirty="0" err="1"/>
              <a:t>gö</a:t>
            </a:r>
            <a:r>
              <a:rPr lang="tr-TR" dirty="0"/>
              <a:t>- </a:t>
            </a:r>
            <a:r>
              <a:rPr lang="tr-TR" dirty="0" err="1"/>
              <a:t>lünü</a:t>
            </a:r>
            <a:r>
              <a:rPr lang="tr-TR" dirty="0"/>
              <a:t> aşırı ve düzensiz su yükselmesinden korur. </a:t>
            </a:r>
            <a:endParaRPr lang="tr-TR" dirty="0" smtClean="0"/>
          </a:p>
          <a:p>
            <a:r>
              <a:rPr lang="tr-TR" dirty="0" smtClean="0"/>
              <a:t>Dip </a:t>
            </a:r>
            <a:r>
              <a:rPr lang="tr-TR" dirty="0"/>
              <a:t>savaklar: Beton barajlarda çoğunlukla uygulanan türdür. Giriş ağzı yuvarlatılmış, çıkışta ise enerji kırıcı bir tesis tertiplenmiştir. Örnek olarak Oymapınar Barajı’nın gövdesinde iki adet, her biri 250 m3 /</a:t>
            </a:r>
            <a:r>
              <a:rPr lang="tr-TR" dirty="0" err="1"/>
              <a:t>sn</a:t>
            </a:r>
            <a:r>
              <a:rPr lang="tr-TR" dirty="0"/>
              <a:t> debi geçiren, 3 m çaplı dip savakları verilebilir.</a:t>
            </a:r>
          </a:p>
        </p:txBody>
      </p:sp>
    </p:spTree>
    <p:extLst>
      <p:ext uri="{BB962C8B-B14F-4D97-AF65-F5344CB8AC3E}">
        <p14:creationId xmlns:p14="http://schemas.microsoft.com/office/powerpoint/2010/main" val="2621987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Vanalar (valfler)</a:t>
            </a:r>
          </a:p>
        </p:txBody>
      </p:sp>
      <p:sp>
        <p:nvSpPr>
          <p:cNvPr id="3" name="İçerik Yer Tutucusu 2"/>
          <p:cNvSpPr>
            <a:spLocks noGrp="1"/>
          </p:cNvSpPr>
          <p:nvPr>
            <p:ph idx="1"/>
          </p:nvPr>
        </p:nvSpPr>
        <p:spPr/>
        <p:txBody>
          <a:bodyPr/>
          <a:lstStyle/>
          <a:p>
            <a:pPr marL="0" indent="0">
              <a:buNone/>
            </a:pPr>
            <a:r>
              <a:rPr lang="tr-TR" dirty="0" smtClean="0"/>
              <a:t>• </a:t>
            </a:r>
            <a:r>
              <a:rPr lang="tr-TR" dirty="0"/>
              <a:t>Düz sürme vana ve gözlü sürme vana Su akışını kesici vana çeşididir. Tam açıklık veya tam kapalı duracakları yerlere göre monte edilirler. </a:t>
            </a:r>
            <a:endParaRPr lang="tr-TR" dirty="0" smtClean="0"/>
          </a:p>
          <a:p>
            <a:pPr marL="0" indent="0">
              <a:buNone/>
            </a:pPr>
            <a:r>
              <a:rPr lang="tr-TR" dirty="0" smtClean="0"/>
              <a:t>• </a:t>
            </a:r>
            <a:r>
              <a:rPr lang="tr-TR" dirty="0"/>
              <a:t>İğne vana ve tüp vana Suyun debisini düzenleme yeteneğine sahip vana çeşididir. </a:t>
            </a:r>
            <a:endParaRPr lang="tr-TR" dirty="0" smtClean="0"/>
          </a:p>
          <a:p>
            <a:pPr marL="0" indent="0">
              <a:buNone/>
            </a:pPr>
            <a:r>
              <a:rPr lang="tr-TR" dirty="0" smtClean="0"/>
              <a:t>• </a:t>
            </a:r>
            <a:r>
              <a:rPr lang="tr-TR" dirty="0"/>
              <a:t>Koni vana </a:t>
            </a:r>
            <a:r>
              <a:rPr lang="tr-TR" dirty="0" err="1"/>
              <a:t>Howell</a:t>
            </a:r>
            <a:r>
              <a:rPr lang="tr-TR" dirty="0"/>
              <a:t>- </a:t>
            </a:r>
            <a:r>
              <a:rPr lang="tr-TR" dirty="0" err="1"/>
              <a:t>Bunger</a:t>
            </a:r>
            <a:r>
              <a:rPr lang="tr-TR" dirty="0"/>
              <a:t> veya boşluklu jet vanası </a:t>
            </a:r>
            <a:r>
              <a:rPr lang="tr-TR" dirty="0" err="1"/>
              <a:t>olarakta</a:t>
            </a:r>
            <a:r>
              <a:rPr lang="tr-TR" dirty="0"/>
              <a:t> bilinen bu vana suyun debisini de düzenleyerek enerji kırılmasında uygulanır. </a:t>
            </a:r>
            <a:endParaRPr lang="tr-TR" dirty="0" smtClean="0"/>
          </a:p>
          <a:p>
            <a:pPr marL="0" indent="0">
              <a:buNone/>
            </a:pPr>
            <a:r>
              <a:rPr lang="tr-TR" dirty="0"/>
              <a:t>• Kelebek vana Esas olarak suyu kesici nitelikte bir vana olmakla birlikte alçak basınçlarda su miktarını düzenlemede kullanılır</a:t>
            </a:r>
            <a:r>
              <a:rPr lang="tr-TR" dirty="0" smtClean="0"/>
              <a:t>.</a:t>
            </a:r>
          </a:p>
          <a:p>
            <a:pPr marL="0" indent="0">
              <a:buNone/>
            </a:pPr>
            <a:r>
              <a:rPr lang="tr-TR" dirty="0" smtClean="0"/>
              <a:t> </a:t>
            </a:r>
            <a:r>
              <a:rPr lang="tr-TR" dirty="0"/>
              <a:t>• Küresel vana Türbin girişinde suyu kesici vana olarak kullanılır.</a:t>
            </a:r>
          </a:p>
        </p:txBody>
      </p:sp>
    </p:spTree>
    <p:extLst>
      <p:ext uri="{BB962C8B-B14F-4D97-AF65-F5344CB8AC3E}">
        <p14:creationId xmlns:p14="http://schemas.microsoft.com/office/powerpoint/2010/main" val="3228768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0668" y="0"/>
            <a:ext cx="10353761" cy="1484659"/>
          </a:xfrm>
        </p:spPr>
        <p:txBody>
          <a:bodyPr/>
          <a:lstStyle/>
          <a:p>
            <a:r>
              <a:rPr lang="tr-TR" dirty="0"/>
              <a:t>Türbinler</a:t>
            </a:r>
          </a:p>
        </p:txBody>
      </p:sp>
      <p:sp>
        <p:nvSpPr>
          <p:cNvPr id="3" name="İçerik Yer Tutucusu 2"/>
          <p:cNvSpPr>
            <a:spLocks noGrp="1"/>
          </p:cNvSpPr>
          <p:nvPr>
            <p:ph idx="1"/>
          </p:nvPr>
        </p:nvSpPr>
        <p:spPr>
          <a:xfrm>
            <a:off x="830668" y="1484658"/>
            <a:ext cx="10353762" cy="4880515"/>
          </a:xfrm>
        </p:spPr>
        <p:txBody>
          <a:bodyPr>
            <a:normAutofit/>
          </a:bodyPr>
          <a:lstStyle/>
          <a:p>
            <a:r>
              <a:rPr lang="tr-TR" dirty="0" smtClean="0"/>
              <a:t>Baraj </a:t>
            </a:r>
            <a:r>
              <a:rPr lang="tr-TR" dirty="0"/>
              <a:t>gölünde birikmiş olan yüksek seviyede debisi ve potansiyel enerjisi bulunan su, cebrî borular vasıtası ile yüksek bir su </a:t>
            </a:r>
            <a:r>
              <a:rPr lang="tr-TR" dirty="0" err="1"/>
              <a:t>düşüsü</a:t>
            </a:r>
            <a:r>
              <a:rPr lang="tr-TR" dirty="0"/>
              <a:t> elde edilerek türbin kanatlarına veya çarklarına verilir. Türbinde suyun kinetik enerjisinden meydana gelen mekanik dönme enerjisi, türbine </a:t>
            </a:r>
            <a:r>
              <a:rPr lang="tr-TR" dirty="0" err="1"/>
              <a:t>akuple</a:t>
            </a:r>
            <a:r>
              <a:rPr lang="tr-TR" dirty="0"/>
              <a:t> olan alternatörde elektrik enerjisine çevrilmiş olur. </a:t>
            </a:r>
            <a:endParaRPr lang="tr-TR" dirty="0" smtClean="0"/>
          </a:p>
          <a:p>
            <a:r>
              <a:rPr lang="tr-TR" dirty="0" smtClean="0"/>
              <a:t>Debi</a:t>
            </a:r>
            <a:r>
              <a:rPr lang="tr-TR" dirty="0"/>
              <a:t>: Su iletici bir borudan veya nehirlerin belirli bir yerinden saniyede akan su miktarıdır. m3 /</a:t>
            </a:r>
            <a:r>
              <a:rPr lang="tr-TR" dirty="0" err="1"/>
              <a:t>sn</a:t>
            </a:r>
            <a:r>
              <a:rPr lang="tr-TR" dirty="0"/>
              <a:t> olarak ifade edilir. </a:t>
            </a:r>
            <a:endParaRPr lang="tr-TR" dirty="0" smtClean="0"/>
          </a:p>
          <a:p>
            <a:r>
              <a:rPr lang="tr-TR" dirty="0" smtClean="0"/>
              <a:t>Düşü</a:t>
            </a:r>
            <a:r>
              <a:rPr lang="tr-TR" dirty="0"/>
              <a:t>: Baraj gölünde birikmiş olan suyun üst seviyesi ile türbin çıkışındaki yükseklik arasındaki farka geometrik düşü denir. Baraj gölündeki su alma ağzı ile türbinden çıkan su arasındaki yükseklik farkı- </a:t>
            </a:r>
            <a:r>
              <a:rPr lang="tr-TR" dirty="0" err="1"/>
              <a:t>na</a:t>
            </a:r>
            <a:r>
              <a:rPr lang="tr-TR" dirty="0"/>
              <a:t> faydalı düşü denir. Hidroelektrik santrallerinde baraj gölündeki su yüzeyi ile su alma ağzı arasındaki yüksekliğe net düşü denir.</a:t>
            </a:r>
          </a:p>
        </p:txBody>
      </p:sp>
    </p:spTree>
    <p:extLst>
      <p:ext uri="{BB962C8B-B14F-4D97-AF65-F5344CB8AC3E}">
        <p14:creationId xmlns:p14="http://schemas.microsoft.com/office/powerpoint/2010/main" val="3837463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AVANTAJLARI</a:t>
            </a:r>
            <a:endParaRPr lang="tr-TR" dirty="0"/>
          </a:p>
        </p:txBody>
      </p:sp>
      <p:sp>
        <p:nvSpPr>
          <p:cNvPr id="3" name="İçerik Yer Tutucusu 2"/>
          <p:cNvSpPr>
            <a:spLocks noGrp="1"/>
          </p:cNvSpPr>
          <p:nvPr>
            <p:ph idx="1"/>
          </p:nvPr>
        </p:nvSpPr>
        <p:spPr/>
        <p:txBody>
          <a:bodyPr/>
          <a:lstStyle/>
          <a:p>
            <a:r>
              <a:rPr lang="tr-TR" dirty="0">
                <a:effectLst/>
              </a:rPr>
              <a:t>Hidroelektrik santrallar;</a:t>
            </a:r>
            <a:r>
              <a:rPr lang="tr-TR" dirty="0"/>
              <a:t/>
            </a:r>
            <a:br>
              <a:rPr lang="tr-TR" dirty="0"/>
            </a:br>
            <a:r>
              <a:rPr lang="tr-TR" dirty="0">
                <a:effectLst/>
              </a:rPr>
              <a:t>- Yenilenebilir kaynak olan sudan enerji elde etmeleri,</a:t>
            </a:r>
            <a:r>
              <a:rPr lang="tr-TR" dirty="0"/>
              <a:t/>
            </a:r>
            <a:br>
              <a:rPr lang="tr-TR" dirty="0"/>
            </a:br>
            <a:r>
              <a:rPr lang="tr-TR" dirty="0">
                <a:effectLst/>
              </a:rPr>
              <a:t>- Sera gazı emisyonu </a:t>
            </a:r>
            <a:r>
              <a:rPr lang="tr-TR" dirty="0" smtClean="0">
                <a:effectLst/>
              </a:rPr>
              <a:t>oluştur</a:t>
            </a:r>
            <a:r>
              <a:rPr lang="tr-TR" dirty="0" smtClean="0">
                <a:effectLst/>
              </a:rPr>
              <a:t>mamaları</a:t>
            </a:r>
            <a:r>
              <a:rPr lang="tr-TR" dirty="0">
                <a:effectLst/>
              </a:rPr>
              <a:t>,</a:t>
            </a:r>
            <a:r>
              <a:rPr lang="tr-TR" dirty="0"/>
              <a:t/>
            </a:r>
            <a:br>
              <a:rPr lang="tr-TR" dirty="0"/>
            </a:br>
            <a:r>
              <a:rPr lang="tr-TR" dirty="0">
                <a:effectLst/>
              </a:rPr>
              <a:t>- İnşaatın yerli imkanlarla yapılabilmesi,</a:t>
            </a:r>
            <a:r>
              <a:rPr lang="tr-TR" dirty="0"/>
              <a:t/>
            </a:r>
            <a:br>
              <a:rPr lang="tr-TR" dirty="0"/>
            </a:br>
            <a:r>
              <a:rPr lang="tr-TR" dirty="0">
                <a:effectLst/>
              </a:rPr>
              <a:t>- Teknik ömrünün uzun olması ve yakıt giderlerinin olmaması,</a:t>
            </a:r>
            <a:r>
              <a:rPr lang="tr-TR" dirty="0"/>
              <a:t/>
            </a:r>
            <a:br>
              <a:rPr lang="tr-TR" dirty="0"/>
            </a:br>
            <a:r>
              <a:rPr lang="tr-TR" dirty="0">
                <a:effectLst/>
              </a:rPr>
              <a:t>- İşletme bakım giderlerinin düşük olması,</a:t>
            </a:r>
            <a:r>
              <a:rPr lang="tr-TR" dirty="0"/>
              <a:t/>
            </a:r>
            <a:br>
              <a:rPr lang="tr-TR" dirty="0"/>
            </a:br>
            <a:r>
              <a:rPr lang="tr-TR" dirty="0">
                <a:effectLst/>
              </a:rPr>
              <a:t>- İstihdam imkanı </a:t>
            </a:r>
            <a:r>
              <a:rPr lang="tr-TR" dirty="0" smtClean="0">
                <a:effectLst/>
              </a:rPr>
              <a:t>oluştur</a:t>
            </a:r>
            <a:r>
              <a:rPr lang="tr-TR" dirty="0" smtClean="0">
                <a:effectLst/>
              </a:rPr>
              <a:t>maları</a:t>
            </a:r>
            <a:r>
              <a:rPr lang="tr-TR" dirty="0">
                <a:effectLst/>
              </a:rPr>
              <a:t>,</a:t>
            </a:r>
            <a:r>
              <a:rPr lang="tr-TR" dirty="0"/>
              <a:t/>
            </a:r>
            <a:br>
              <a:rPr lang="tr-TR" dirty="0"/>
            </a:br>
            <a:r>
              <a:rPr lang="tr-TR" dirty="0">
                <a:effectLst/>
              </a:rPr>
              <a:t>- Kırsal kesimlerde ekonomik ve sosyal yapıyı canlandırmaları yönünden en önemli yenilenebilir enerji kaynağıdır.</a:t>
            </a:r>
            <a:endParaRPr lang="tr-TR" dirty="0"/>
          </a:p>
        </p:txBody>
      </p:sp>
    </p:spTree>
    <p:extLst>
      <p:ext uri="{BB962C8B-B14F-4D97-AF65-F5344CB8AC3E}">
        <p14:creationId xmlns:p14="http://schemas.microsoft.com/office/powerpoint/2010/main" val="449341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0668" y="0"/>
            <a:ext cx="10353761" cy="1484659"/>
          </a:xfrm>
        </p:spPr>
        <p:txBody>
          <a:bodyPr/>
          <a:lstStyle/>
          <a:p>
            <a:r>
              <a:rPr lang="tr-TR" dirty="0"/>
              <a:t>Türbinler</a:t>
            </a:r>
          </a:p>
        </p:txBody>
      </p:sp>
      <p:sp>
        <p:nvSpPr>
          <p:cNvPr id="3" name="İçerik Yer Tutucusu 2"/>
          <p:cNvSpPr>
            <a:spLocks noGrp="1"/>
          </p:cNvSpPr>
          <p:nvPr>
            <p:ph idx="1"/>
          </p:nvPr>
        </p:nvSpPr>
        <p:spPr>
          <a:xfrm>
            <a:off x="830668" y="1484658"/>
            <a:ext cx="10353762" cy="4904267"/>
          </a:xfrm>
        </p:spPr>
        <p:txBody>
          <a:bodyPr>
            <a:normAutofit lnSpcReduction="10000"/>
          </a:bodyPr>
          <a:lstStyle/>
          <a:p>
            <a:r>
              <a:rPr lang="tr-TR" dirty="0"/>
              <a:t>Günümüzde akarsular üzerinden ve baraj göllerinden birkaç metreden 1800 metreye kadar oluşan, faydalı düşüler sağlanmaktadır. Bu duruma göre su </a:t>
            </a:r>
            <a:r>
              <a:rPr lang="tr-TR" dirty="0" err="1"/>
              <a:t>düşüleri</a:t>
            </a:r>
            <a:r>
              <a:rPr lang="tr-TR" dirty="0"/>
              <a:t> üç gruba ayrılır: </a:t>
            </a:r>
            <a:endParaRPr lang="tr-TR" dirty="0" smtClean="0"/>
          </a:p>
          <a:p>
            <a:r>
              <a:rPr lang="tr-TR" dirty="0" smtClean="0"/>
              <a:t>Alçak </a:t>
            </a:r>
            <a:r>
              <a:rPr lang="tr-TR" dirty="0"/>
              <a:t>düşü: 40-50 m’ye kadar olan su </a:t>
            </a:r>
            <a:r>
              <a:rPr lang="tr-TR" dirty="0" err="1"/>
              <a:t>düşüleridir</a:t>
            </a:r>
            <a:r>
              <a:rPr lang="tr-TR" dirty="0"/>
              <a:t>. Kaplan türbinleri alçak </a:t>
            </a:r>
            <a:r>
              <a:rPr lang="tr-TR" dirty="0" err="1"/>
              <a:t>dü</a:t>
            </a:r>
            <a:r>
              <a:rPr lang="tr-TR" dirty="0"/>
              <a:t>- </a:t>
            </a:r>
            <a:r>
              <a:rPr lang="tr-TR" dirty="0" err="1"/>
              <a:t>şülerde</a:t>
            </a:r>
            <a:r>
              <a:rPr lang="tr-TR" dirty="0"/>
              <a:t> kullanılır. </a:t>
            </a:r>
            <a:endParaRPr lang="tr-TR" dirty="0" smtClean="0"/>
          </a:p>
          <a:p>
            <a:r>
              <a:rPr lang="tr-TR" dirty="0" smtClean="0"/>
              <a:t>Orta </a:t>
            </a:r>
            <a:r>
              <a:rPr lang="tr-TR" dirty="0"/>
              <a:t>düşüler: 50-300 m’ye kadar olan su </a:t>
            </a:r>
            <a:r>
              <a:rPr lang="tr-TR" dirty="0" err="1"/>
              <a:t>düşüleridir</a:t>
            </a:r>
            <a:r>
              <a:rPr lang="tr-TR" dirty="0"/>
              <a:t>. Francis türbinleri orta </a:t>
            </a:r>
            <a:r>
              <a:rPr lang="tr-TR" dirty="0" err="1"/>
              <a:t>dü</a:t>
            </a:r>
            <a:r>
              <a:rPr lang="tr-TR" dirty="0"/>
              <a:t>- </a:t>
            </a:r>
            <a:r>
              <a:rPr lang="tr-TR" dirty="0" err="1"/>
              <a:t>şülerde</a:t>
            </a:r>
            <a:r>
              <a:rPr lang="tr-TR" dirty="0"/>
              <a:t> kullanılır. </a:t>
            </a:r>
            <a:endParaRPr lang="tr-TR" dirty="0" smtClean="0"/>
          </a:p>
          <a:p>
            <a:r>
              <a:rPr lang="tr-TR" dirty="0" smtClean="0"/>
              <a:t>Yüksek </a:t>
            </a:r>
            <a:r>
              <a:rPr lang="tr-TR" dirty="0"/>
              <a:t>düşüler: 300 m’den fazla olan su </a:t>
            </a:r>
            <a:r>
              <a:rPr lang="tr-TR" dirty="0" err="1"/>
              <a:t>düşüleridir</a:t>
            </a:r>
            <a:r>
              <a:rPr lang="tr-TR" dirty="0"/>
              <a:t>. </a:t>
            </a:r>
            <a:r>
              <a:rPr lang="tr-TR" dirty="0" err="1"/>
              <a:t>Pelton</a:t>
            </a:r>
            <a:r>
              <a:rPr lang="tr-TR" dirty="0"/>
              <a:t> türbinleri yüksek </a:t>
            </a:r>
            <a:r>
              <a:rPr lang="tr-TR" dirty="0" err="1"/>
              <a:t>düşülerde</a:t>
            </a:r>
            <a:r>
              <a:rPr lang="tr-TR" dirty="0"/>
              <a:t> kullanılır. Bir hidroelektrik santralinde kullanılan türbin tipinin belirlenmesinde, türbini döndürecek olan suyun basıncı ile debisi etkili olur. Bütün türbinlerde duran kısma salyangoz, dönen kısma ise rotor denir. Günümüz hidroelektrik santrallerinde kullanılan </a:t>
            </a:r>
            <a:r>
              <a:rPr lang="tr-TR" dirty="0" smtClean="0"/>
              <a:t>Aksiyon ve Reaksiyon olmak üzere 2 </a:t>
            </a:r>
            <a:r>
              <a:rPr lang="tr-TR" dirty="0"/>
              <a:t>çeşit türbin vardır:</a:t>
            </a:r>
          </a:p>
        </p:txBody>
      </p:sp>
    </p:spTree>
    <p:extLst>
      <p:ext uri="{BB962C8B-B14F-4D97-AF65-F5344CB8AC3E}">
        <p14:creationId xmlns:p14="http://schemas.microsoft.com/office/powerpoint/2010/main" val="1794594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0668" y="0"/>
            <a:ext cx="10353761" cy="1484659"/>
          </a:xfrm>
        </p:spPr>
        <p:txBody>
          <a:bodyPr/>
          <a:lstStyle/>
          <a:p>
            <a:r>
              <a:rPr lang="tr-TR" dirty="0" smtClean="0"/>
              <a:t>AKSİYON(ETKİ) Türbinler</a:t>
            </a:r>
            <a:endParaRPr lang="tr-TR" dirty="0"/>
          </a:p>
        </p:txBody>
      </p:sp>
      <p:sp>
        <p:nvSpPr>
          <p:cNvPr id="3" name="İçerik Yer Tutucusu 2"/>
          <p:cNvSpPr>
            <a:spLocks noGrp="1"/>
          </p:cNvSpPr>
          <p:nvPr>
            <p:ph idx="1"/>
          </p:nvPr>
        </p:nvSpPr>
        <p:spPr>
          <a:xfrm>
            <a:off x="830668" y="1484658"/>
            <a:ext cx="10353762" cy="4904267"/>
          </a:xfrm>
        </p:spPr>
        <p:txBody>
          <a:bodyPr>
            <a:normAutofit/>
          </a:bodyPr>
          <a:lstStyle/>
          <a:p>
            <a:r>
              <a:rPr lang="tr-TR" dirty="0">
                <a:effectLst/>
              </a:rPr>
              <a:t>Bu tip türbinlerde akışkan çarklara veya kepçelere atmosfer basıncında girip, atmosfer basıncında çıkmaktadır. Bu sebeple eş basınçlı türbinler olarak da adlandırılabilir. Aksiyon türbinleri yüksek </a:t>
            </a:r>
            <a:r>
              <a:rPr lang="tr-TR" dirty="0" err="1">
                <a:effectLst/>
              </a:rPr>
              <a:t>düşülerde</a:t>
            </a:r>
            <a:r>
              <a:rPr lang="tr-TR" dirty="0">
                <a:effectLst/>
              </a:rPr>
              <a:t> ve düşük akışkan hızlarında daha çok tercih edilmektedir. En yaygın kullanılan aksiyon tipi türbinler ise:</a:t>
            </a:r>
            <a:r>
              <a:rPr lang="tr-TR" b="1" dirty="0">
                <a:effectLst/>
              </a:rPr>
              <a:t> </a:t>
            </a:r>
            <a:r>
              <a:rPr lang="tr-TR" b="1" dirty="0" err="1">
                <a:effectLst/>
              </a:rPr>
              <a:t>Pelton</a:t>
            </a:r>
            <a:r>
              <a:rPr lang="tr-TR" dirty="0" err="1">
                <a:effectLst/>
              </a:rPr>
              <a:t>,</a:t>
            </a:r>
            <a:r>
              <a:rPr lang="tr-TR" b="1" dirty="0" err="1">
                <a:effectLst/>
              </a:rPr>
              <a:t>Turgo</a:t>
            </a:r>
            <a:r>
              <a:rPr lang="tr-TR" dirty="0">
                <a:effectLst/>
              </a:rPr>
              <a:t> ve </a:t>
            </a:r>
            <a:r>
              <a:rPr lang="tr-TR" b="1" dirty="0" err="1">
                <a:effectLst/>
              </a:rPr>
              <a:t>Banki</a:t>
            </a:r>
            <a:r>
              <a:rPr lang="tr-TR" b="1" dirty="0">
                <a:effectLst/>
              </a:rPr>
              <a:t> </a:t>
            </a:r>
            <a:r>
              <a:rPr lang="tr-TR" dirty="0">
                <a:effectLst/>
              </a:rPr>
              <a:t>türbinleridir</a:t>
            </a:r>
            <a:r>
              <a:rPr lang="tr-TR" dirty="0" smtClean="0">
                <a:effectLst/>
              </a:rPr>
              <a:t>.</a:t>
            </a:r>
          </a:p>
          <a:p>
            <a:endParaRPr lang="tr-TR" dirty="0"/>
          </a:p>
        </p:txBody>
      </p:sp>
    </p:spTree>
    <p:extLst>
      <p:ext uri="{BB962C8B-B14F-4D97-AF65-F5344CB8AC3E}">
        <p14:creationId xmlns:p14="http://schemas.microsoft.com/office/powerpoint/2010/main" val="4143324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0668" y="0"/>
            <a:ext cx="10353761" cy="1484659"/>
          </a:xfrm>
        </p:spPr>
        <p:txBody>
          <a:bodyPr/>
          <a:lstStyle/>
          <a:p>
            <a:r>
              <a:rPr lang="tr-TR" dirty="0" smtClean="0"/>
              <a:t>REAKSİYON Türbinler</a:t>
            </a:r>
            <a:endParaRPr lang="tr-TR" dirty="0"/>
          </a:p>
        </p:txBody>
      </p:sp>
      <p:sp>
        <p:nvSpPr>
          <p:cNvPr id="3" name="İçerik Yer Tutucusu 2"/>
          <p:cNvSpPr>
            <a:spLocks noGrp="1"/>
          </p:cNvSpPr>
          <p:nvPr>
            <p:ph idx="1"/>
          </p:nvPr>
        </p:nvSpPr>
        <p:spPr>
          <a:xfrm>
            <a:off x="830668" y="1484658"/>
            <a:ext cx="10353762" cy="4904267"/>
          </a:xfrm>
        </p:spPr>
        <p:txBody>
          <a:bodyPr>
            <a:normAutofit/>
          </a:bodyPr>
          <a:lstStyle/>
          <a:p>
            <a:r>
              <a:rPr lang="tr-TR" dirty="0">
                <a:effectLst/>
              </a:rPr>
              <a:t>Reaksiyon tipi türbinler, basıncın ve hareketli suyun etkisiyle kombine olarak elde </a:t>
            </a:r>
            <a:r>
              <a:rPr lang="tr-TR" dirty="0" smtClean="0">
                <a:effectLst/>
              </a:rPr>
              <a:t>edilen </a:t>
            </a:r>
            <a:r>
              <a:rPr lang="tr-TR" b="1" dirty="0" smtClean="0">
                <a:effectLst/>
              </a:rPr>
              <a:t>güç</a:t>
            </a:r>
            <a:r>
              <a:rPr lang="tr-TR" dirty="0" smtClean="0">
                <a:effectLst/>
              </a:rPr>
              <a:t>le </a:t>
            </a:r>
            <a:r>
              <a:rPr lang="tr-TR" dirty="0">
                <a:effectLst/>
              </a:rPr>
              <a:t>çalışırlar. Akışkan (su) türbinlerde bulunan bıçakların(kanatların) her birine çarparak hareket enerjisini artırır. Aynı düşü ve debi değerlerinde bu tip türbinler aksiyon tipi türbinlere göre daha hızlı dönerler. Ayrıca reaksiyon tipi türbinlerin yapısı oldukça komplekstir ve</a:t>
            </a:r>
            <a:r>
              <a:rPr lang="tr-TR" b="1" dirty="0">
                <a:effectLst/>
              </a:rPr>
              <a:t> </a:t>
            </a:r>
            <a:r>
              <a:rPr lang="tr-TR" b="1" dirty="0" smtClean="0">
                <a:effectLst/>
              </a:rPr>
              <a:t>imalat</a:t>
            </a:r>
            <a:r>
              <a:rPr lang="tr-TR" dirty="0">
                <a:effectLst/>
              </a:rPr>
              <a:t>ı</a:t>
            </a:r>
            <a:r>
              <a:rPr lang="tr-TR" dirty="0" smtClean="0">
                <a:effectLst/>
              </a:rPr>
              <a:t> </a:t>
            </a:r>
            <a:r>
              <a:rPr lang="tr-TR" dirty="0">
                <a:effectLst/>
              </a:rPr>
              <a:t>zordur. Reaksiyon tipi türbinlere örnek vermek gerekirse: </a:t>
            </a:r>
            <a:r>
              <a:rPr lang="tr-TR" b="1" dirty="0">
                <a:effectLst/>
              </a:rPr>
              <a:t>Francis</a:t>
            </a:r>
            <a:r>
              <a:rPr lang="tr-TR" dirty="0">
                <a:effectLst/>
              </a:rPr>
              <a:t>, </a:t>
            </a:r>
            <a:r>
              <a:rPr lang="tr-TR" b="1" dirty="0">
                <a:effectLst/>
              </a:rPr>
              <a:t>Kaplan</a:t>
            </a:r>
            <a:r>
              <a:rPr lang="tr-TR" dirty="0">
                <a:effectLst/>
              </a:rPr>
              <a:t>, </a:t>
            </a:r>
            <a:r>
              <a:rPr lang="tr-TR" b="1" dirty="0">
                <a:effectLst/>
              </a:rPr>
              <a:t>Uskur</a:t>
            </a:r>
            <a:r>
              <a:rPr lang="tr-TR" dirty="0">
                <a:effectLst/>
              </a:rPr>
              <a:t> oldukça yaygın olarak kullanılmaktadır. Net düşü ve özgül bakımından oldukça geniş bir kullanım alanına sahip olan reaksiyon türbinleri suyun hem kinetik hem de potansiyel enerjisinden faydalanmaktadır.</a:t>
            </a:r>
            <a:r>
              <a:rPr lang="tr-TR" dirty="0"/>
              <a:t/>
            </a:r>
            <a:br>
              <a:rPr lang="tr-TR" dirty="0"/>
            </a:br>
            <a:r>
              <a:rPr lang="tr-TR" dirty="0">
                <a:effectLst/>
              </a:rPr>
              <a:t> </a:t>
            </a:r>
            <a:endParaRPr lang="tr-TR" dirty="0"/>
          </a:p>
        </p:txBody>
      </p:sp>
    </p:spTree>
    <p:extLst>
      <p:ext uri="{BB962C8B-B14F-4D97-AF65-F5344CB8AC3E}">
        <p14:creationId xmlns:p14="http://schemas.microsoft.com/office/powerpoint/2010/main" val="126002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türbinler</a:t>
            </a:r>
            <a:endParaRPr lang="tr-TR" dirty="0"/>
          </a:p>
        </p:txBody>
      </p:sp>
      <p:sp>
        <p:nvSpPr>
          <p:cNvPr id="3" name="İçerik Yer Tutucusu 2"/>
          <p:cNvSpPr>
            <a:spLocks noGrp="1"/>
          </p:cNvSpPr>
          <p:nvPr>
            <p:ph idx="1"/>
          </p:nvPr>
        </p:nvSpPr>
        <p:spPr/>
        <p:txBody>
          <a:bodyPr>
            <a:normAutofit fontScale="92500" lnSpcReduction="10000"/>
          </a:bodyPr>
          <a:lstStyle/>
          <a:p>
            <a:r>
              <a:rPr lang="tr-TR" dirty="0" err="1" smtClean="0"/>
              <a:t>Pelton</a:t>
            </a:r>
            <a:r>
              <a:rPr lang="tr-TR" dirty="0"/>
              <a:t> </a:t>
            </a:r>
            <a:r>
              <a:rPr lang="tr-TR" dirty="0" err="1"/>
              <a:t>Türbinleri:Pelton</a:t>
            </a:r>
            <a:r>
              <a:rPr lang="tr-TR" dirty="0"/>
              <a:t> türbinleri hız çarklarından çıkan suyun çark kepçelerine çarparak yaptığı etki ile çarkın dönmesinin sağlandığı türbinlerdir. </a:t>
            </a:r>
            <a:r>
              <a:rPr lang="tr-TR" dirty="0" err="1"/>
              <a:t>Pelton</a:t>
            </a:r>
            <a:r>
              <a:rPr lang="tr-TR" dirty="0"/>
              <a:t> türbinlerinin özgül hızları küçük olup </a:t>
            </a:r>
            <a:r>
              <a:rPr lang="tr-TR" dirty="0" err="1"/>
              <a:t>francis</a:t>
            </a:r>
            <a:r>
              <a:rPr lang="tr-TR" dirty="0"/>
              <a:t> türbinlerine oranla yüksek </a:t>
            </a:r>
            <a:r>
              <a:rPr lang="tr-TR" dirty="0" err="1"/>
              <a:t>düşülerde</a:t>
            </a:r>
            <a:r>
              <a:rPr lang="tr-TR" dirty="0"/>
              <a:t> kullanılmaya elverişlidir. Buna karşılık debileri küçüktür. </a:t>
            </a:r>
            <a:r>
              <a:rPr lang="tr-TR" dirty="0" err="1"/>
              <a:t>Pelton</a:t>
            </a:r>
            <a:r>
              <a:rPr lang="tr-TR" dirty="0"/>
              <a:t> türbinleri genellikle büyük güçlerde düşey, küçük güçlerde yatay eksenli olarak tertiplenmektedir. Dakikada 32 devire kadar dönebilir. </a:t>
            </a:r>
            <a:r>
              <a:rPr lang="tr-TR" dirty="0" err="1"/>
              <a:t>Pelton</a:t>
            </a:r>
            <a:r>
              <a:rPr lang="tr-TR" dirty="0"/>
              <a:t> türbinlerinin kullanıldığı santrallere örnek olarak Hazar-I ve </a:t>
            </a:r>
            <a:r>
              <a:rPr lang="tr-TR" dirty="0" err="1"/>
              <a:t>KovadaII</a:t>
            </a:r>
            <a:r>
              <a:rPr lang="tr-TR" dirty="0"/>
              <a:t> santralleri verilebilir. Türbin milinin durumuna göre türbin çeşitleri </a:t>
            </a:r>
            <a:endParaRPr lang="tr-TR" dirty="0" smtClean="0"/>
          </a:p>
          <a:p>
            <a:r>
              <a:rPr lang="tr-TR" dirty="0" smtClean="0"/>
              <a:t>Yatay </a:t>
            </a:r>
            <a:r>
              <a:rPr lang="tr-TR" dirty="0"/>
              <a:t>eksenli türbinler </a:t>
            </a:r>
            <a:endParaRPr lang="tr-TR" dirty="0" smtClean="0"/>
          </a:p>
          <a:p>
            <a:r>
              <a:rPr lang="tr-TR" dirty="0" smtClean="0"/>
              <a:t> </a:t>
            </a:r>
            <a:r>
              <a:rPr lang="tr-TR" dirty="0"/>
              <a:t>Düşey eksenli türbinler </a:t>
            </a:r>
            <a:endParaRPr lang="tr-TR" dirty="0" smtClean="0"/>
          </a:p>
          <a:p>
            <a:r>
              <a:rPr lang="tr-TR" dirty="0" smtClean="0"/>
              <a:t> </a:t>
            </a:r>
            <a:r>
              <a:rPr lang="tr-TR" dirty="0"/>
              <a:t>Eğik eksenli türbinler</a:t>
            </a:r>
          </a:p>
        </p:txBody>
      </p:sp>
    </p:spTree>
    <p:extLst>
      <p:ext uri="{BB962C8B-B14F-4D97-AF65-F5344CB8AC3E}">
        <p14:creationId xmlns:p14="http://schemas.microsoft.com/office/powerpoint/2010/main" val="2798588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1410" y="0"/>
            <a:ext cx="10353761" cy="1326321"/>
          </a:xfrm>
        </p:spPr>
        <p:txBody>
          <a:bodyPr/>
          <a:lstStyle/>
          <a:p>
            <a:r>
              <a:rPr lang="tr-TR" dirty="0" smtClean="0"/>
              <a:t>PELTON </a:t>
            </a:r>
            <a:r>
              <a:rPr lang="tr-TR" dirty="0" err="1" smtClean="0"/>
              <a:t>türbinlerİ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8810" y="1050967"/>
            <a:ext cx="6887688" cy="5456711"/>
          </a:xfrm>
        </p:spPr>
      </p:pic>
    </p:spTree>
    <p:extLst>
      <p:ext uri="{BB962C8B-B14F-4D97-AF65-F5344CB8AC3E}">
        <p14:creationId xmlns:p14="http://schemas.microsoft.com/office/powerpoint/2010/main" val="3048735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Francis (</a:t>
            </a:r>
            <a:r>
              <a:rPr lang="tr-TR" dirty="0" err="1"/>
              <a:t>fransis</a:t>
            </a:r>
            <a:r>
              <a:rPr lang="tr-TR" dirty="0"/>
              <a:t>) </a:t>
            </a:r>
            <a:r>
              <a:rPr lang="tr-TR" dirty="0" err="1" smtClean="0"/>
              <a:t>türbİNİ</a:t>
            </a:r>
            <a:endParaRPr lang="tr-TR" dirty="0"/>
          </a:p>
        </p:txBody>
      </p:sp>
      <p:sp>
        <p:nvSpPr>
          <p:cNvPr id="3" name="İçerik Yer Tutucusu 2"/>
          <p:cNvSpPr>
            <a:spLocks noGrp="1"/>
          </p:cNvSpPr>
          <p:nvPr>
            <p:ph idx="1"/>
          </p:nvPr>
        </p:nvSpPr>
        <p:spPr/>
        <p:txBody>
          <a:bodyPr/>
          <a:lstStyle/>
          <a:p>
            <a:pPr marL="0" indent="0">
              <a:buNone/>
            </a:pPr>
            <a:r>
              <a:rPr lang="tr-TR" dirty="0" smtClean="0"/>
              <a:t> </a:t>
            </a:r>
            <a:r>
              <a:rPr lang="tr-TR" dirty="0"/>
              <a:t>Eğri çark kanatları sayesinde suyun </a:t>
            </a:r>
            <a:r>
              <a:rPr lang="tr-TR" dirty="0" err="1"/>
              <a:t>radyal</a:t>
            </a:r>
            <a:r>
              <a:rPr lang="tr-TR" dirty="0"/>
              <a:t> olarak girdiği ve </a:t>
            </a:r>
            <a:r>
              <a:rPr lang="tr-TR" dirty="0" err="1"/>
              <a:t>eksenel</a:t>
            </a:r>
            <a:r>
              <a:rPr lang="tr-TR" dirty="0"/>
              <a:t> olarak çıktığı türbinlerdir. Genellikle 300 m’ye kadar su </a:t>
            </a:r>
            <a:r>
              <a:rPr lang="tr-TR" dirty="0" err="1"/>
              <a:t>düşülerinde</a:t>
            </a:r>
            <a:r>
              <a:rPr lang="tr-TR" dirty="0"/>
              <a:t> kullanılır. Francis türbinlerinde su girişi cebrî borudan türbine geçişte kelebek vana kullanılır. Vana oldukça yüksek basınç altında bulunacağından açış kolaylığı için </a:t>
            </a:r>
            <a:r>
              <a:rPr lang="tr-TR" dirty="0" err="1"/>
              <a:t>by-pass</a:t>
            </a:r>
            <a:r>
              <a:rPr lang="tr-TR" dirty="0"/>
              <a:t> sistemi bulunmalıdır. Francis türbinlerinin devirleri 65-300 d/</a:t>
            </a:r>
            <a:r>
              <a:rPr lang="tr-TR" dirty="0" err="1"/>
              <a:t>dk</a:t>
            </a:r>
            <a:r>
              <a:rPr lang="tr-TR" dirty="0"/>
              <a:t> arasındadır. </a:t>
            </a:r>
            <a:r>
              <a:rPr lang="tr-TR" dirty="0" err="1"/>
              <a:t>Gökçekaya</a:t>
            </a:r>
            <a:r>
              <a:rPr lang="tr-TR" dirty="0"/>
              <a:t>, </a:t>
            </a:r>
            <a:r>
              <a:rPr lang="tr-TR" dirty="0" err="1"/>
              <a:t>Hirfanlı</a:t>
            </a:r>
            <a:r>
              <a:rPr lang="tr-TR" dirty="0"/>
              <a:t> ve </a:t>
            </a:r>
            <a:r>
              <a:rPr lang="tr-TR" dirty="0" err="1"/>
              <a:t>Sarıyar</a:t>
            </a:r>
            <a:r>
              <a:rPr lang="tr-TR" dirty="0"/>
              <a:t> Hidroelektrik Santrallerinin türbinleri </a:t>
            </a:r>
            <a:r>
              <a:rPr lang="tr-TR" dirty="0" err="1"/>
              <a:t>francis</a:t>
            </a:r>
            <a:r>
              <a:rPr lang="tr-TR" dirty="0"/>
              <a:t> tipi türbindir</a:t>
            </a:r>
          </a:p>
        </p:txBody>
      </p:sp>
    </p:spTree>
    <p:extLst>
      <p:ext uri="{BB962C8B-B14F-4D97-AF65-F5344CB8AC3E}">
        <p14:creationId xmlns:p14="http://schemas.microsoft.com/office/powerpoint/2010/main" val="1313524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Francis (</a:t>
            </a:r>
            <a:r>
              <a:rPr lang="tr-TR" dirty="0" err="1"/>
              <a:t>fransis</a:t>
            </a:r>
            <a:r>
              <a:rPr lang="tr-TR" dirty="0"/>
              <a:t>) </a:t>
            </a:r>
            <a:r>
              <a:rPr lang="tr-TR" dirty="0" err="1" smtClean="0"/>
              <a:t>türbİNİ</a:t>
            </a:r>
            <a:endParaRPr lang="tr-TR" dirty="0"/>
          </a:p>
        </p:txBody>
      </p:sp>
      <p:sp>
        <p:nvSpPr>
          <p:cNvPr id="3" name="İçerik Yer Tutucusu 2"/>
          <p:cNvSpPr>
            <a:spLocks noGrp="1"/>
          </p:cNvSpPr>
          <p:nvPr>
            <p:ph idx="1"/>
          </p:nvPr>
        </p:nvSpPr>
        <p:spPr/>
        <p:txBody>
          <a:bodyPr/>
          <a:lstStyle/>
          <a:p>
            <a:pPr marL="0" indent="0">
              <a:buNone/>
            </a:pPr>
            <a:r>
              <a:rPr lang="tr-TR" dirty="0" smtClean="0"/>
              <a:t> </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984" y="2114549"/>
            <a:ext cx="5308271" cy="3836793"/>
          </a:xfrm>
          <a:prstGeom prst="rect">
            <a:avLst/>
          </a:prstGeom>
        </p:spPr>
      </p:pic>
    </p:spTree>
    <p:extLst>
      <p:ext uri="{BB962C8B-B14F-4D97-AF65-F5344CB8AC3E}">
        <p14:creationId xmlns:p14="http://schemas.microsoft.com/office/powerpoint/2010/main" val="3131551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Alternatörler</a:t>
            </a:r>
          </a:p>
        </p:txBody>
      </p:sp>
      <p:sp>
        <p:nvSpPr>
          <p:cNvPr id="3" name="İçerik Yer Tutucusu 2"/>
          <p:cNvSpPr>
            <a:spLocks noGrp="1"/>
          </p:cNvSpPr>
          <p:nvPr>
            <p:ph idx="1"/>
          </p:nvPr>
        </p:nvSpPr>
        <p:spPr/>
        <p:txBody>
          <a:bodyPr/>
          <a:lstStyle/>
          <a:p>
            <a:pPr marL="0" indent="0">
              <a:buNone/>
            </a:pPr>
            <a:r>
              <a:rPr lang="tr-TR" dirty="0" smtClean="0"/>
              <a:t>Türbin </a:t>
            </a:r>
            <a:r>
              <a:rPr lang="tr-TR" dirty="0"/>
              <a:t>milindeki mekanik enerjiyi, elektrik enerjisine dönüştüren senkron makinelerdir. Üç fazlı alternatif akım üreten, belli kutup sayısına ve şebeke frekansına göre belli “n” dönüş sayısıyla çalışan makinelerdir. “Sabit manyetik alan içerisinde hareket edebilen bir iletkenin uçlarında endüksiyon yoluyla elektrik enerjisi meydana gelir.” prensibine göre çalışırlar</a:t>
            </a:r>
          </a:p>
        </p:txBody>
      </p:sp>
    </p:spTree>
    <p:extLst>
      <p:ext uri="{BB962C8B-B14F-4D97-AF65-F5344CB8AC3E}">
        <p14:creationId xmlns:p14="http://schemas.microsoft.com/office/powerpoint/2010/main" val="710767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Transformatörler (trafo)</a:t>
            </a:r>
          </a:p>
        </p:txBody>
      </p:sp>
      <p:sp>
        <p:nvSpPr>
          <p:cNvPr id="3" name="İçerik Yer Tutucusu 2"/>
          <p:cNvSpPr>
            <a:spLocks noGrp="1"/>
          </p:cNvSpPr>
          <p:nvPr>
            <p:ph idx="1"/>
          </p:nvPr>
        </p:nvSpPr>
        <p:spPr/>
        <p:txBody>
          <a:bodyPr/>
          <a:lstStyle/>
          <a:p>
            <a:pPr marL="0" indent="0">
              <a:buNone/>
            </a:pPr>
            <a:r>
              <a:rPr lang="tr-TR" dirty="0" smtClean="0"/>
              <a:t> </a:t>
            </a:r>
            <a:r>
              <a:rPr lang="tr-TR" dirty="0"/>
              <a:t>Transformatör elektrik enerjisinin gerilim ve akım değerlerini frekansta değişiklik yapmadan indüksiyon prensibine göre değiştiren elektrik makinesidir.</a:t>
            </a:r>
          </a:p>
        </p:txBody>
      </p:sp>
    </p:spTree>
    <p:extLst>
      <p:ext uri="{BB962C8B-B14F-4D97-AF65-F5344CB8AC3E}">
        <p14:creationId xmlns:p14="http://schemas.microsoft.com/office/powerpoint/2010/main" val="2553204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Şalt </a:t>
            </a:r>
            <a:r>
              <a:rPr lang="tr-TR" dirty="0" err="1" smtClean="0"/>
              <a:t>sahasI</a:t>
            </a:r>
            <a:endParaRPr lang="tr-TR" dirty="0"/>
          </a:p>
        </p:txBody>
      </p:sp>
      <p:sp>
        <p:nvSpPr>
          <p:cNvPr id="3" name="İçerik Yer Tutucusu 2"/>
          <p:cNvSpPr>
            <a:spLocks noGrp="1"/>
          </p:cNvSpPr>
          <p:nvPr>
            <p:ph idx="1"/>
          </p:nvPr>
        </p:nvSpPr>
        <p:spPr/>
        <p:txBody>
          <a:bodyPr/>
          <a:lstStyle/>
          <a:p>
            <a:pPr marL="0" indent="0">
              <a:buNone/>
            </a:pPr>
            <a:r>
              <a:rPr lang="tr-TR" dirty="0" smtClean="0"/>
              <a:t>Şalt </a:t>
            </a:r>
            <a:r>
              <a:rPr lang="tr-TR" dirty="0"/>
              <a:t>sahası, elektrik santrali ile enterkonnekte şebeke arasında bağlantıyı </a:t>
            </a:r>
            <a:r>
              <a:rPr lang="tr-TR" dirty="0" smtClean="0"/>
              <a:t>sağlayan </a:t>
            </a:r>
            <a:r>
              <a:rPr lang="tr-TR" dirty="0"/>
              <a:t>yüksek gerilim ünitelerinin bulunduğu yere denir. Yüksek gerilim ünitelerinin en önemlilerinden birisi transformatördür.</a:t>
            </a:r>
          </a:p>
        </p:txBody>
      </p:sp>
    </p:spTree>
    <p:extLst>
      <p:ext uri="{BB962C8B-B14F-4D97-AF65-F5344CB8AC3E}">
        <p14:creationId xmlns:p14="http://schemas.microsoft.com/office/powerpoint/2010/main" val="1028986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DEZAVANTAJLARI</a:t>
            </a:r>
            <a:endParaRPr lang="tr-TR" dirty="0"/>
          </a:p>
        </p:txBody>
      </p:sp>
      <p:sp>
        <p:nvSpPr>
          <p:cNvPr id="3" name="İçerik Yer Tutucusu 2"/>
          <p:cNvSpPr>
            <a:spLocks noGrp="1"/>
          </p:cNvSpPr>
          <p:nvPr>
            <p:ph idx="1"/>
          </p:nvPr>
        </p:nvSpPr>
        <p:spPr>
          <a:xfrm>
            <a:off x="913795" y="2096063"/>
            <a:ext cx="10353762" cy="4352237"/>
          </a:xfrm>
        </p:spPr>
        <p:txBody>
          <a:bodyPr>
            <a:normAutofit lnSpcReduction="10000"/>
          </a:bodyPr>
          <a:lstStyle/>
          <a:p>
            <a:pPr marL="0" indent="0">
              <a:buNone/>
            </a:pPr>
            <a:r>
              <a:rPr lang="tr-TR" sz="3500" dirty="0" smtClean="0">
                <a:effectLst/>
              </a:rPr>
              <a:t>.</a:t>
            </a:r>
            <a:r>
              <a:rPr lang="tr-TR" dirty="0">
                <a:effectLst/>
              </a:rPr>
              <a:t>          Barajlar, konumuna göre bazı taşınmazların su altında kalmasına neden </a:t>
            </a:r>
            <a:r>
              <a:rPr lang="tr-TR" dirty="0" smtClean="0">
                <a:effectLst/>
              </a:rPr>
              <a:t>olabilir.</a:t>
            </a:r>
            <a:r>
              <a:rPr lang="tr-TR" dirty="0"/>
              <a:t/>
            </a:r>
            <a:br>
              <a:rPr lang="tr-TR" dirty="0"/>
            </a:br>
            <a:r>
              <a:rPr lang="tr-TR" dirty="0">
                <a:effectLst/>
              </a:rPr>
              <a:t>•          Baraj alanlarında kalan yöre halkının yeniden iskanı </a:t>
            </a:r>
            <a:r>
              <a:rPr lang="tr-TR" dirty="0" smtClean="0">
                <a:effectLst/>
              </a:rPr>
              <a:t>gerekebilir.</a:t>
            </a:r>
            <a:r>
              <a:rPr lang="tr-TR" dirty="0"/>
              <a:t/>
            </a:r>
            <a:br>
              <a:rPr lang="tr-TR" dirty="0"/>
            </a:br>
            <a:r>
              <a:rPr lang="tr-TR" dirty="0">
                <a:effectLst/>
              </a:rPr>
              <a:t>•          Vadide dere boyu giden kara yollarının baraj gövdesi yüksekliğini aşması için </a:t>
            </a:r>
            <a:r>
              <a:rPr lang="tr-TR" dirty="0" smtClean="0">
                <a:effectLst/>
              </a:rPr>
              <a:t>  virajlı  yeni </a:t>
            </a:r>
            <a:r>
              <a:rPr lang="tr-TR" dirty="0">
                <a:effectLst/>
              </a:rPr>
              <a:t>yolların yapımı </a:t>
            </a:r>
            <a:r>
              <a:rPr lang="tr-TR" dirty="0" smtClean="0">
                <a:effectLst/>
              </a:rPr>
              <a:t>gerekebilir </a:t>
            </a:r>
            <a:r>
              <a:rPr lang="tr-TR" dirty="0">
                <a:effectLst/>
              </a:rPr>
              <a:t>ve yollar bir miktar </a:t>
            </a:r>
            <a:r>
              <a:rPr lang="tr-TR" dirty="0" smtClean="0">
                <a:effectLst/>
              </a:rPr>
              <a:t>uzayabilir.    </a:t>
            </a:r>
            <a:r>
              <a:rPr lang="tr-TR" dirty="0"/>
              <a:t/>
            </a:r>
            <a:br>
              <a:rPr lang="tr-TR" dirty="0"/>
            </a:br>
            <a:r>
              <a:rPr lang="tr-TR" dirty="0">
                <a:effectLst/>
              </a:rPr>
              <a:t>•          Baraj alanında kalan yerlerde nadir bazı bitki ve hayvan türleri yok olabilir.</a:t>
            </a:r>
            <a:r>
              <a:rPr lang="tr-TR" dirty="0"/>
              <a:t/>
            </a:r>
            <a:br>
              <a:rPr lang="tr-TR" dirty="0"/>
            </a:br>
            <a:r>
              <a:rPr lang="tr-TR" dirty="0">
                <a:effectLst/>
              </a:rPr>
              <a:t>•          E</a:t>
            </a:r>
            <a:r>
              <a:rPr lang="tr-TR" dirty="0" smtClean="0">
                <a:effectLst/>
              </a:rPr>
              <a:t>kolojik dengeyi bozabilir. </a:t>
            </a:r>
            <a:r>
              <a:rPr lang="tr-TR" dirty="0"/>
              <a:t/>
            </a:r>
            <a:br>
              <a:rPr lang="tr-TR" dirty="0"/>
            </a:br>
            <a:r>
              <a:rPr lang="tr-TR" dirty="0">
                <a:effectLst/>
              </a:rPr>
              <a:t>•          Malzeme sahaları ve atık tünel </a:t>
            </a:r>
            <a:r>
              <a:rPr lang="tr-TR" dirty="0" err="1">
                <a:effectLst/>
              </a:rPr>
              <a:t>inşaati</a:t>
            </a:r>
            <a:r>
              <a:rPr lang="tr-TR" dirty="0">
                <a:effectLst/>
              </a:rPr>
              <a:t> malzeme alanları dikkatli seçilmeli.</a:t>
            </a:r>
            <a:r>
              <a:rPr lang="tr-TR" dirty="0"/>
              <a:t/>
            </a:r>
            <a:br>
              <a:rPr lang="tr-TR" dirty="0"/>
            </a:br>
            <a:r>
              <a:rPr lang="tr-TR" dirty="0">
                <a:effectLst/>
              </a:rPr>
              <a:t>•          Proje yöresinde bulunan Milli Parklar, ÖÇKB (Özel Çevre Koruma Bölgesi), sit alanları, yeraltı zenginliklerinin olduğu bölgeler, endemik bitki ve hayvan türlerinin bulunması muhtemel olan yerler zarar </a:t>
            </a:r>
            <a:r>
              <a:rPr lang="tr-TR" dirty="0" smtClean="0">
                <a:effectLst/>
              </a:rPr>
              <a:t>görebilir.</a:t>
            </a:r>
            <a:r>
              <a:rPr lang="tr-TR" dirty="0"/>
              <a:t/>
            </a:r>
            <a:br>
              <a:rPr lang="tr-TR" dirty="0"/>
            </a:br>
            <a:r>
              <a:rPr lang="tr-TR" dirty="0">
                <a:effectLst/>
              </a:rPr>
              <a:t>•          Baraj suları altında kalan yerlerde Tarımsal Gelir Kaybı.</a:t>
            </a:r>
            <a:endParaRPr lang="tr-TR" dirty="0"/>
          </a:p>
        </p:txBody>
      </p:sp>
    </p:spTree>
    <p:extLst>
      <p:ext uri="{BB962C8B-B14F-4D97-AF65-F5344CB8AC3E}">
        <p14:creationId xmlns:p14="http://schemas.microsoft.com/office/powerpoint/2010/main" val="527097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droelektrik Santrali Nasıl Çalışı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582" y="0"/>
            <a:ext cx="12162417" cy="5890161"/>
          </a:xfrm>
        </p:spPr>
      </p:pic>
    </p:spTree>
    <p:extLst>
      <p:ext uri="{BB962C8B-B14F-4D97-AF65-F5344CB8AC3E}">
        <p14:creationId xmlns:p14="http://schemas.microsoft.com/office/powerpoint/2010/main" val="4017776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49420" y="1264792"/>
            <a:ext cx="11242579" cy="5593208"/>
          </a:xfrm>
        </p:spPr>
        <p:txBody>
          <a:bodyPr>
            <a:normAutofit lnSpcReduction="10000"/>
          </a:bodyPr>
          <a:lstStyle/>
          <a:p>
            <a:pPr marL="0" indent="0" algn="ctr">
              <a:buNone/>
            </a:pPr>
            <a:r>
              <a:rPr lang="tr-TR" dirty="0" smtClean="0"/>
              <a:t>SABIRLA DİNLEDİĞİNİZ </a:t>
            </a:r>
            <a:r>
              <a:rPr lang="tr-TR" smtClean="0"/>
              <a:t>İÇİN TEŞEKKÜR EDERİM</a:t>
            </a:r>
            <a:endParaRPr lang="tr-TR" dirty="0" smtClean="0"/>
          </a:p>
          <a:p>
            <a:pPr marL="0" indent="0" algn="ctr">
              <a:buNone/>
            </a:pPr>
            <a:endParaRPr lang="tr-TR" dirty="0" smtClean="0"/>
          </a:p>
          <a:p>
            <a:pPr marL="0" indent="0" algn="ctr">
              <a:buNone/>
            </a:pPr>
            <a:r>
              <a:rPr lang="tr-TR" dirty="0" smtClean="0"/>
              <a:t>MUSTAFA AHLATCI</a:t>
            </a:r>
          </a:p>
          <a:p>
            <a:pPr marL="0" indent="0" algn="ctr">
              <a:buNone/>
            </a:pPr>
            <a:endParaRPr lang="tr-TR" dirty="0" smtClean="0"/>
          </a:p>
          <a:p>
            <a:pPr marL="0" indent="0" algn="ctr">
              <a:buNone/>
            </a:pPr>
            <a:endParaRPr lang="tr-TR" dirty="0" smtClean="0"/>
          </a:p>
          <a:p>
            <a:pPr marL="0" indent="0" algn="ctr">
              <a:buNone/>
            </a:pPr>
            <a:endParaRPr lang="tr-TR" dirty="0" smtClean="0"/>
          </a:p>
          <a:p>
            <a:pPr marL="0" indent="0" algn="ctr">
              <a:buNone/>
            </a:pPr>
            <a:endParaRPr lang="tr-TR" dirty="0"/>
          </a:p>
          <a:p>
            <a:pPr marL="0" indent="0" algn="ctr">
              <a:buNone/>
            </a:pPr>
            <a:endParaRPr lang="tr-TR" dirty="0" smtClean="0"/>
          </a:p>
          <a:p>
            <a:pPr marL="0" indent="0" algn="r">
              <a:buNone/>
            </a:pPr>
            <a:r>
              <a:rPr lang="tr-TR" dirty="0"/>
              <a:t> </a:t>
            </a:r>
            <a:r>
              <a:rPr lang="tr-TR" dirty="0" smtClean="0"/>
              <a:t>                                                 </a:t>
            </a:r>
          </a:p>
          <a:p>
            <a:pPr marL="0" indent="0" algn="r">
              <a:buNone/>
            </a:pPr>
            <a:endParaRPr lang="tr-TR" dirty="0"/>
          </a:p>
          <a:p>
            <a:pPr marL="0" indent="0" algn="r">
              <a:buNone/>
            </a:pPr>
            <a:r>
              <a:rPr lang="tr-TR" dirty="0" smtClean="0"/>
              <a:t>05.03.2018</a:t>
            </a:r>
          </a:p>
          <a:p>
            <a:pPr marL="0" indent="0" algn="r">
              <a:buNone/>
            </a:pPr>
            <a:r>
              <a:rPr lang="tr-TR" dirty="0" smtClean="0"/>
              <a:t>AKÜ</a:t>
            </a:r>
            <a:endParaRPr lang="tr-TR" dirty="0"/>
          </a:p>
        </p:txBody>
      </p:sp>
    </p:spTree>
    <p:extLst>
      <p:ext uri="{BB962C8B-B14F-4D97-AF65-F5344CB8AC3E}">
        <p14:creationId xmlns:p14="http://schemas.microsoft.com/office/powerpoint/2010/main" val="2106662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Dünya’da </a:t>
            </a:r>
            <a:r>
              <a:rPr lang="tr-TR" dirty="0" err="1" smtClean="0"/>
              <a:t>hes</a:t>
            </a:r>
            <a:endParaRPr lang="tr-TR" dirty="0"/>
          </a:p>
        </p:txBody>
      </p:sp>
      <p:sp>
        <p:nvSpPr>
          <p:cNvPr id="3" name="İçerik Yer Tutucusu 2"/>
          <p:cNvSpPr>
            <a:spLocks noGrp="1"/>
          </p:cNvSpPr>
          <p:nvPr>
            <p:ph idx="1"/>
          </p:nvPr>
        </p:nvSpPr>
        <p:spPr/>
        <p:txBody>
          <a:bodyPr/>
          <a:lstStyle/>
          <a:p>
            <a:r>
              <a:rPr lang="tr-TR" dirty="0"/>
              <a:t>Dünya hidroelektrik potansiyeli brüt olarak 40.150.000 </a:t>
            </a:r>
            <a:r>
              <a:rPr lang="tr-TR" dirty="0" err="1"/>
              <a:t>GWh</a:t>
            </a:r>
            <a:r>
              <a:rPr lang="tr-TR" dirty="0"/>
              <a:t> iken söz konusu rakamlar Avrupa'da 3.150.000 </a:t>
            </a:r>
            <a:r>
              <a:rPr lang="tr-TR" dirty="0" err="1" smtClean="0"/>
              <a:t>GWh</a:t>
            </a:r>
            <a:r>
              <a:rPr lang="tr-TR" dirty="0" smtClean="0"/>
              <a:t>, Türkiye'de ise 433.000 </a:t>
            </a:r>
            <a:r>
              <a:rPr lang="tr-TR" dirty="0" err="1" smtClean="0"/>
              <a:t>GWh'dir</a:t>
            </a:r>
            <a:r>
              <a:rPr lang="tr-TR" dirty="0" smtClean="0"/>
              <a:t>. </a:t>
            </a:r>
            <a:r>
              <a:rPr lang="tr-TR" dirty="0"/>
              <a:t>Buna göre, Türkiye'nin hidroelektrik enerji potansiyeli, dünya toplam potansiyelinin % 1'i, Avrupa </a:t>
            </a:r>
            <a:r>
              <a:rPr lang="tr-TR" dirty="0" smtClean="0"/>
              <a:t>toplam </a:t>
            </a:r>
            <a:r>
              <a:rPr lang="tr-TR" dirty="0"/>
              <a:t>potansiyelinin ise % 16'sı </a:t>
            </a:r>
            <a:r>
              <a:rPr lang="tr-TR" dirty="0" smtClean="0"/>
              <a:t>civarındadır</a:t>
            </a:r>
            <a:r>
              <a:rPr lang="tr-TR" dirty="0"/>
              <a:t>. ABD teknik hidroelektrik potansiyelinin %86'sını, Japonya %78'ini, Norveç %68'ini, Kanada ise %56'sını geliştirmiştir. Bu oran Türkiye'de ise yaklaşık %22 düzeyindedir. Uluslararası Enerji Ajansınca 2020'de dünya enerji tüketimi içerisinde hidroelektrik ve diğer yenilenebilir enerji kaynaklarını payının bugüne göre %53 oranında artacağı öngörülmektedir</a:t>
            </a:r>
          </a:p>
        </p:txBody>
      </p:sp>
    </p:spTree>
    <p:extLst>
      <p:ext uri="{BB962C8B-B14F-4D97-AF65-F5344CB8AC3E}">
        <p14:creationId xmlns:p14="http://schemas.microsoft.com/office/powerpoint/2010/main" val="2330411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Dünya’da </a:t>
            </a:r>
            <a:r>
              <a:rPr lang="tr-TR" dirty="0" err="1" smtClean="0"/>
              <a:t>Hes</a:t>
            </a:r>
            <a:r>
              <a:rPr lang="tr-TR" dirty="0" smtClean="0"/>
              <a:t> </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6332" y="1935921"/>
            <a:ext cx="6293923" cy="4595508"/>
          </a:xfrm>
        </p:spPr>
      </p:pic>
    </p:spTree>
    <p:extLst>
      <p:ext uri="{BB962C8B-B14F-4D97-AF65-F5344CB8AC3E}">
        <p14:creationId xmlns:p14="http://schemas.microsoft.com/office/powerpoint/2010/main" val="2212718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3840" y="1488389"/>
            <a:ext cx="5688280" cy="4953975"/>
          </a:xfrm>
        </p:spPr>
      </p:pic>
    </p:spTree>
    <p:extLst>
      <p:ext uri="{BB962C8B-B14F-4D97-AF65-F5344CB8AC3E}">
        <p14:creationId xmlns:p14="http://schemas.microsoft.com/office/powerpoint/2010/main" val="4152478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Türkiye’de </a:t>
            </a:r>
            <a:r>
              <a:rPr lang="tr-TR" dirty="0" err="1" smtClean="0"/>
              <a:t>hes</a:t>
            </a:r>
            <a:endParaRPr lang="tr-TR" dirty="0"/>
          </a:p>
        </p:txBody>
      </p:sp>
      <p:sp>
        <p:nvSpPr>
          <p:cNvPr id="3" name="İçerik Yer Tutucusu 2"/>
          <p:cNvSpPr>
            <a:spLocks noGrp="1"/>
          </p:cNvSpPr>
          <p:nvPr>
            <p:ph idx="1"/>
          </p:nvPr>
        </p:nvSpPr>
        <p:spPr/>
        <p:txBody>
          <a:bodyPr>
            <a:normAutofit/>
          </a:bodyPr>
          <a:lstStyle/>
          <a:p>
            <a:r>
              <a:rPr lang="tr-TR" dirty="0" smtClean="0">
                <a:effectLst/>
              </a:rPr>
              <a:t>Ülkemizin </a:t>
            </a:r>
            <a:r>
              <a:rPr lang="tr-TR" dirty="0">
                <a:effectLst/>
              </a:rPr>
              <a:t>yenilenebilir enerji potansiyeli içinde en önemli yeri tutan hidrolik kaynaklarımız bakımından incelendiğinde Türkiye’de teorik hidroelektrik potansiyel 433 milyar </a:t>
            </a:r>
            <a:r>
              <a:rPr lang="tr-TR" dirty="0" err="1">
                <a:effectLst/>
              </a:rPr>
              <a:t>kWh</a:t>
            </a:r>
            <a:r>
              <a:rPr lang="tr-TR" dirty="0">
                <a:effectLst/>
              </a:rPr>
              <a:t>, teknik olarak değerlendirilebilir potansiyel 216 milyar </a:t>
            </a:r>
            <a:r>
              <a:rPr lang="tr-TR" dirty="0" err="1">
                <a:effectLst/>
              </a:rPr>
              <a:t>kWh</a:t>
            </a:r>
            <a:r>
              <a:rPr lang="tr-TR" dirty="0">
                <a:effectLst/>
              </a:rPr>
              <a:t> olarak ve ekonomik hidroelektrik enerji potansiyel 140 milyar </a:t>
            </a:r>
            <a:r>
              <a:rPr lang="tr-TR" dirty="0" err="1">
                <a:effectLst/>
              </a:rPr>
              <a:t>kWh</a:t>
            </a:r>
            <a:r>
              <a:rPr lang="tr-TR" dirty="0">
                <a:effectLst/>
              </a:rPr>
              <a:t>/</a:t>
            </a:r>
            <a:r>
              <a:rPr lang="tr-TR" dirty="0" err="1">
                <a:effectLst/>
              </a:rPr>
              <a:t>yıl’dır</a:t>
            </a:r>
            <a:r>
              <a:rPr lang="tr-TR" dirty="0">
                <a:effectLst/>
              </a:rPr>
              <a:t>. </a:t>
            </a:r>
            <a:endParaRPr lang="tr-TR" dirty="0"/>
          </a:p>
        </p:txBody>
      </p:sp>
    </p:spTree>
    <p:extLst>
      <p:ext uri="{BB962C8B-B14F-4D97-AF65-F5344CB8AC3E}">
        <p14:creationId xmlns:p14="http://schemas.microsoft.com/office/powerpoint/2010/main" val="3376928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Türkiye’de </a:t>
            </a:r>
            <a:r>
              <a:rPr lang="tr-TR" dirty="0" err="1" smtClean="0"/>
              <a:t>hes</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6333" y="2095499"/>
            <a:ext cx="5961412" cy="4139045"/>
          </a:xfrm>
        </p:spPr>
      </p:pic>
    </p:spTree>
    <p:extLst>
      <p:ext uri="{BB962C8B-B14F-4D97-AF65-F5344CB8AC3E}">
        <p14:creationId xmlns:p14="http://schemas.microsoft.com/office/powerpoint/2010/main" val="38583864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270</TotalTime>
  <Words>1849</Words>
  <Application>Microsoft Office PowerPoint</Application>
  <PresentationFormat>Geniş ekran</PresentationFormat>
  <Paragraphs>169</Paragraphs>
  <Slides>41</Slides>
  <Notes>2</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41</vt:i4>
      </vt:variant>
    </vt:vector>
  </HeadingPairs>
  <TitlesOfParts>
    <vt:vector size="46" baseType="lpstr">
      <vt:lpstr>Arial</vt:lpstr>
      <vt:lpstr>Bookman Old Style</vt:lpstr>
      <vt:lpstr>Calibri</vt:lpstr>
      <vt:lpstr>Rockwell</vt:lpstr>
      <vt:lpstr>Damask</vt:lpstr>
      <vt:lpstr>HİDROELEKTRİK SANTRALLERİ (hes)</vt:lpstr>
      <vt:lpstr>HİDROELEKTRİK NEDİR?</vt:lpstr>
      <vt:lpstr>AVANTAJLARI</vt:lpstr>
      <vt:lpstr>DEZAVANTAJLARI</vt:lpstr>
      <vt:lpstr>Dünya’da hes</vt:lpstr>
      <vt:lpstr>Dünya’da Hes </vt:lpstr>
      <vt:lpstr>PowerPoint Sunusu</vt:lpstr>
      <vt:lpstr>Türkiye’de hes</vt:lpstr>
      <vt:lpstr>Türkiye’de hes</vt:lpstr>
      <vt:lpstr>Türkiye’de ki başlıca hidroelektrik santralleri</vt:lpstr>
      <vt:lpstr>PowerPoint Sunusu</vt:lpstr>
      <vt:lpstr>PowerPoint Sunusu</vt:lpstr>
      <vt:lpstr>Heslerin sınıflandırılması</vt:lpstr>
      <vt:lpstr>Heslerin sınıflandırılması</vt:lpstr>
      <vt:lpstr>Heslerin sınıflandırılması</vt:lpstr>
      <vt:lpstr>HESLERİN ÇALIŞMA PRENSİBİ</vt:lpstr>
      <vt:lpstr>PowerPoint Sunusu</vt:lpstr>
      <vt:lpstr>Hes üniteleri</vt:lpstr>
      <vt:lpstr>Baraj</vt:lpstr>
      <vt:lpstr>Baraj</vt:lpstr>
      <vt:lpstr>Baraj gölü</vt:lpstr>
      <vt:lpstr>Su giriş ağzı </vt:lpstr>
      <vt:lpstr>Cebrî borular</vt:lpstr>
      <vt:lpstr>PowerPoint Sunusu</vt:lpstr>
      <vt:lpstr>Denge bacası</vt:lpstr>
      <vt:lpstr>Denge bacası</vt:lpstr>
      <vt:lpstr>Savaklar</vt:lpstr>
      <vt:lpstr>Vanalar (valfler)</vt:lpstr>
      <vt:lpstr>Türbinler</vt:lpstr>
      <vt:lpstr>Türbinler</vt:lpstr>
      <vt:lpstr>AKSİYON(ETKİ) Türbinler</vt:lpstr>
      <vt:lpstr>REAKSİYON Türbinler</vt:lpstr>
      <vt:lpstr>türbinler</vt:lpstr>
      <vt:lpstr>PELTON türbinlerİ</vt:lpstr>
      <vt:lpstr>Francis (fransis) türbİNİ</vt:lpstr>
      <vt:lpstr>Francis (fransis) türbİNİ</vt:lpstr>
      <vt:lpstr>Alternatörler</vt:lpstr>
      <vt:lpstr>Transformatörler (trafo)</vt:lpstr>
      <vt:lpstr>Şalt sahasI</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HİDORELEKTRİK SANTRALLERİ</dc:title>
  <dc:creator>MUSTAFA</dc:creator>
  <cp:lastModifiedBy>MUSTAFA</cp:lastModifiedBy>
  <cp:revision>40</cp:revision>
  <dcterms:created xsi:type="dcterms:W3CDTF">2018-03-03T06:48:13Z</dcterms:created>
  <dcterms:modified xsi:type="dcterms:W3CDTF">2018-03-05T05:40:18Z</dcterms:modified>
</cp:coreProperties>
</file>