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97" r:id="rId6"/>
    <p:sldId id="268" r:id="rId7"/>
    <p:sldId id="259" r:id="rId8"/>
    <p:sldId id="260" r:id="rId9"/>
    <p:sldId id="261" r:id="rId10"/>
    <p:sldId id="262" r:id="rId11"/>
    <p:sldId id="274" r:id="rId12"/>
    <p:sldId id="263" r:id="rId13"/>
    <p:sldId id="299" r:id="rId14"/>
    <p:sldId id="264" r:id="rId15"/>
    <p:sldId id="265" r:id="rId16"/>
    <p:sldId id="298" r:id="rId17"/>
    <p:sldId id="300" r:id="rId18"/>
    <p:sldId id="301" r:id="rId19"/>
    <p:sldId id="302" r:id="rId20"/>
    <p:sldId id="303" r:id="rId21"/>
    <p:sldId id="304" r:id="rId22"/>
    <p:sldId id="305" r:id="rId23"/>
    <p:sldId id="306" r:id="rId24"/>
    <p:sldId id="307" r:id="rId25"/>
    <p:sldId id="266" r:id="rId26"/>
    <p:sldId id="269" r:id="rId27"/>
    <p:sldId id="270" r:id="rId28"/>
    <p:sldId id="271" r:id="rId29"/>
    <p:sldId id="272" r:id="rId30"/>
    <p:sldId id="273" r:id="rId31"/>
    <p:sldId id="275" r:id="rId32"/>
    <p:sldId id="276" r:id="rId33"/>
    <p:sldId id="277" r:id="rId34"/>
    <p:sldId id="278" r:id="rId35"/>
    <p:sldId id="279" r:id="rId36"/>
    <p:sldId id="280" r:id="rId37"/>
    <p:sldId id="281" r:id="rId38"/>
    <p:sldId id="282" r:id="rId39"/>
    <p:sldId id="283" r:id="rId40"/>
    <p:sldId id="311" r:id="rId41"/>
    <p:sldId id="312" r:id="rId42"/>
    <p:sldId id="313" r:id="rId43"/>
    <p:sldId id="314" r:id="rId44"/>
    <p:sldId id="315" r:id="rId45"/>
    <p:sldId id="284" r:id="rId46"/>
    <p:sldId id="295" r:id="rId47"/>
    <p:sldId id="344" r:id="rId48"/>
    <p:sldId id="345" r:id="rId49"/>
    <p:sldId id="285" r:id="rId50"/>
    <p:sldId id="294" r:id="rId51"/>
    <p:sldId id="286" r:id="rId52"/>
    <p:sldId id="287" r:id="rId53"/>
    <p:sldId id="288" r:id="rId54"/>
    <p:sldId id="289" r:id="rId55"/>
    <p:sldId id="290" r:id="rId56"/>
    <p:sldId id="291" r:id="rId57"/>
    <p:sldId id="292" r:id="rId58"/>
    <p:sldId id="293" r:id="rId59"/>
    <p:sldId id="296" r:id="rId60"/>
    <p:sldId id="308" r:id="rId61"/>
    <p:sldId id="309" r:id="rId62"/>
    <p:sldId id="310" r:id="rId63"/>
    <p:sldId id="316" r:id="rId64"/>
    <p:sldId id="317" r:id="rId65"/>
    <p:sldId id="318" r:id="rId66"/>
    <p:sldId id="319" r:id="rId67"/>
    <p:sldId id="320" r:id="rId68"/>
    <p:sldId id="321" r:id="rId69"/>
    <p:sldId id="322" r:id="rId70"/>
    <p:sldId id="336" r:id="rId71"/>
    <p:sldId id="324" r:id="rId72"/>
    <p:sldId id="323" r:id="rId73"/>
    <p:sldId id="337" r:id="rId74"/>
    <p:sldId id="338" r:id="rId75"/>
    <p:sldId id="325" r:id="rId76"/>
    <p:sldId id="326" r:id="rId77"/>
    <p:sldId id="342" r:id="rId78"/>
    <p:sldId id="343" r:id="rId79"/>
    <p:sldId id="327" r:id="rId80"/>
    <p:sldId id="328" r:id="rId81"/>
    <p:sldId id="329" r:id="rId82"/>
    <p:sldId id="330" r:id="rId83"/>
    <p:sldId id="331" r:id="rId84"/>
    <p:sldId id="332" r:id="rId85"/>
    <p:sldId id="333" r:id="rId86"/>
    <p:sldId id="334" r:id="rId87"/>
    <p:sldId id="335" r:id="rId88"/>
    <p:sldId id="339" r:id="rId89"/>
    <p:sldId id="340" r:id="rId90"/>
    <p:sldId id="341" r:id="rId91"/>
    <p:sldId id="346" r:id="rId92"/>
    <p:sldId id="347" r:id="rId93"/>
    <p:sldId id="348" r:id="rId94"/>
    <p:sldId id="349" r:id="rId95"/>
    <p:sldId id="350" r:id="rId96"/>
    <p:sldId id="351" r:id="rId97"/>
    <p:sldId id="352" r:id="rId98"/>
    <p:sldId id="353" r:id="rId9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25E8771-4D25-4D38-87ED-CF7453A5A1BE}" type="datetimeFigureOut">
              <a:rPr lang="tr-TR" smtClean="0"/>
              <a:pPr/>
              <a:t>05.06.2017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19EA19F-5F9C-42A3-96EB-08FBF1B3DE2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5E8771-4D25-4D38-87ED-CF7453A5A1BE}" type="datetimeFigureOut">
              <a:rPr lang="tr-TR" smtClean="0"/>
              <a:pPr/>
              <a:t>05.06.2017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9EA19F-5F9C-42A3-96EB-08FBF1B3DE2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Autofit/>
          </a:bodyPr>
          <a:lstStyle/>
          <a:p>
            <a:r>
              <a:rPr lang="tr-TR" sz="6600" b="1" dirty="0" smtClean="0">
                <a:solidFill>
                  <a:srgbClr val="FF0000"/>
                </a:solidFill>
              </a:rPr>
              <a:t>FİZİKSEL RİSK ETMENLERİ</a:t>
            </a:r>
            <a:endParaRPr lang="tr-TR" sz="66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1084982"/>
          </a:xfrm>
        </p:spPr>
        <p:txBody>
          <a:bodyPr/>
          <a:lstStyle/>
          <a:p>
            <a:r>
              <a:rPr lang="tr-TR" b="1" dirty="0" smtClean="0">
                <a:solidFill>
                  <a:srgbClr val="FF0000"/>
                </a:solidFill>
              </a:rPr>
              <a:t>GÜRÜLTÜ SINIRLARI</a:t>
            </a:r>
            <a:endParaRPr lang="tr-TR" b="1" dirty="0">
              <a:solidFill>
                <a:srgbClr val="FF0000"/>
              </a:solidFill>
            </a:endParaRPr>
          </a:p>
        </p:txBody>
      </p:sp>
      <p:graphicFrame>
        <p:nvGraphicFramePr>
          <p:cNvPr id="4" name="3 İçerik Yer Tutucusu"/>
          <p:cNvGraphicFramePr>
            <a:graphicFrameLocks noGrp="1"/>
          </p:cNvGraphicFramePr>
          <p:nvPr>
            <p:ph idx="1"/>
          </p:nvPr>
        </p:nvGraphicFramePr>
        <p:xfrm>
          <a:off x="457200" y="1700808"/>
          <a:ext cx="8229600" cy="4248470"/>
        </p:xfrm>
        <a:graphic>
          <a:graphicData uri="http://schemas.openxmlformats.org/drawingml/2006/table">
            <a:tbl>
              <a:tblPr firstRow="1" bandRow="1">
                <a:tableStyleId>{5C22544A-7EE6-4342-B048-85BDC9FD1C3A}</a:tableStyleId>
              </a:tblPr>
              <a:tblGrid>
                <a:gridCol w="4114800"/>
                <a:gridCol w="4114800"/>
              </a:tblGrid>
              <a:tr h="938318">
                <a:tc>
                  <a:txBody>
                    <a:bodyPr/>
                    <a:lstStyle/>
                    <a:p>
                      <a:pPr algn="ctr"/>
                      <a:r>
                        <a:rPr lang="tr-TR" sz="2400" dirty="0" smtClean="0">
                          <a:solidFill>
                            <a:schemeClr val="tx1"/>
                          </a:solidFill>
                        </a:rPr>
                        <a:t>Hastane, Küçük Büro, </a:t>
                      </a:r>
                      <a:r>
                        <a:rPr lang="tr-TR" sz="2400" dirty="0" err="1" smtClean="0">
                          <a:solidFill>
                            <a:schemeClr val="tx1"/>
                          </a:solidFill>
                        </a:rPr>
                        <a:t>Dersane</a:t>
                      </a:r>
                      <a:endParaRPr lang="tr-TR" sz="2400" dirty="0" smtClean="0">
                        <a:solidFill>
                          <a:schemeClr val="tx1"/>
                        </a:solidFill>
                      </a:endParaRPr>
                    </a:p>
                    <a:p>
                      <a:pPr algn="ctr"/>
                      <a:r>
                        <a:rPr lang="tr-TR" sz="2400" dirty="0" smtClean="0">
                          <a:solidFill>
                            <a:schemeClr val="tx1"/>
                          </a:solidFill>
                        </a:rPr>
                        <a:t>Kütüphane</a:t>
                      </a:r>
                      <a:endParaRPr lang="tr-TR" sz="2400" dirty="0">
                        <a:solidFill>
                          <a:schemeClr val="tx1"/>
                        </a:solidFill>
                      </a:endParaRPr>
                    </a:p>
                  </a:txBody>
                  <a:tcPr>
                    <a:solidFill>
                      <a:schemeClr val="bg2"/>
                    </a:solidFill>
                  </a:tcPr>
                </a:tc>
                <a:tc>
                  <a:txBody>
                    <a:bodyPr/>
                    <a:lstStyle/>
                    <a:p>
                      <a:pPr algn="ctr"/>
                      <a:r>
                        <a:rPr lang="tr-TR" sz="2400" dirty="0" smtClean="0">
                          <a:solidFill>
                            <a:schemeClr val="tx1"/>
                          </a:solidFill>
                        </a:rPr>
                        <a:t>20-30 </a:t>
                      </a:r>
                      <a:r>
                        <a:rPr lang="tr-TR" sz="2400" dirty="0" err="1" smtClean="0">
                          <a:solidFill>
                            <a:schemeClr val="tx1"/>
                          </a:solidFill>
                        </a:rPr>
                        <a:t>dB</a:t>
                      </a:r>
                      <a:endParaRPr lang="tr-TR" sz="2400" dirty="0">
                        <a:solidFill>
                          <a:schemeClr val="tx1"/>
                        </a:solidFill>
                      </a:endParaRPr>
                    </a:p>
                  </a:txBody>
                  <a:tcPr>
                    <a:solidFill>
                      <a:schemeClr val="bg2"/>
                    </a:solidFill>
                  </a:tcPr>
                </a:tc>
              </a:tr>
              <a:tr h="827538">
                <a:tc>
                  <a:txBody>
                    <a:bodyPr/>
                    <a:lstStyle/>
                    <a:p>
                      <a:pPr algn="ctr"/>
                      <a:r>
                        <a:rPr lang="tr-TR" sz="2400" b="1" dirty="0" smtClean="0"/>
                        <a:t>Toplantı Salonu, Restoran</a:t>
                      </a:r>
                      <a:endParaRPr lang="tr-TR" sz="2400" b="1" dirty="0"/>
                    </a:p>
                  </a:txBody>
                  <a:tcPr>
                    <a:solidFill>
                      <a:schemeClr val="bg2"/>
                    </a:solidFill>
                  </a:tcPr>
                </a:tc>
                <a:tc>
                  <a:txBody>
                    <a:bodyPr/>
                    <a:lstStyle/>
                    <a:p>
                      <a:pPr algn="ctr"/>
                      <a:r>
                        <a:rPr lang="tr-TR" sz="2400" b="1" dirty="0" smtClean="0"/>
                        <a:t>30-40 </a:t>
                      </a:r>
                      <a:r>
                        <a:rPr lang="tr-TR" sz="2400" b="1" dirty="0" err="1" smtClean="0"/>
                        <a:t>dB</a:t>
                      </a:r>
                      <a:endParaRPr lang="tr-TR" sz="2400" b="1" dirty="0"/>
                    </a:p>
                  </a:txBody>
                  <a:tcPr>
                    <a:solidFill>
                      <a:schemeClr val="bg2"/>
                    </a:solidFill>
                  </a:tcPr>
                </a:tc>
              </a:tr>
              <a:tr h="827538">
                <a:tc>
                  <a:txBody>
                    <a:bodyPr/>
                    <a:lstStyle/>
                    <a:p>
                      <a:pPr algn="ctr"/>
                      <a:r>
                        <a:rPr lang="tr-TR" sz="2400" b="1" dirty="0" smtClean="0"/>
                        <a:t>Fikri Çalışmalar</a:t>
                      </a:r>
                      <a:endParaRPr lang="tr-TR" sz="2400" b="1" dirty="0"/>
                    </a:p>
                  </a:txBody>
                  <a:tcPr>
                    <a:solidFill>
                      <a:schemeClr val="bg2"/>
                    </a:solidFill>
                  </a:tcPr>
                </a:tc>
                <a:tc>
                  <a:txBody>
                    <a:bodyPr/>
                    <a:lstStyle/>
                    <a:p>
                      <a:pPr algn="ctr"/>
                      <a:r>
                        <a:rPr lang="tr-TR" sz="2400" b="1" dirty="0" smtClean="0"/>
                        <a:t>40-50 </a:t>
                      </a:r>
                      <a:r>
                        <a:rPr lang="tr-TR" sz="2400" b="1" dirty="0" err="1" smtClean="0"/>
                        <a:t>dB</a:t>
                      </a:r>
                      <a:endParaRPr lang="tr-TR" sz="2400" b="1" dirty="0"/>
                    </a:p>
                  </a:txBody>
                  <a:tcPr>
                    <a:solidFill>
                      <a:schemeClr val="bg2"/>
                    </a:solidFill>
                  </a:tcPr>
                </a:tc>
              </a:tr>
              <a:tr h="827538">
                <a:tc>
                  <a:txBody>
                    <a:bodyPr/>
                    <a:lstStyle/>
                    <a:p>
                      <a:pPr algn="ctr"/>
                      <a:r>
                        <a:rPr lang="tr-TR" sz="2400" b="1" dirty="0" smtClean="0"/>
                        <a:t>Büro Çalışmaları</a:t>
                      </a:r>
                      <a:endParaRPr lang="tr-TR" sz="2400" b="1" dirty="0"/>
                    </a:p>
                  </a:txBody>
                  <a:tcPr>
                    <a:solidFill>
                      <a:schemeClr val="bg2"/>
                    </a:solidFill>
                  </a:tcPr>
                </a:tc>
                <a:tc>
                  <a:txBody>
                    <a:bodyPr/>
                    <a:lstStyle/>
                    <a:p>
                      <a:pPr algn="ctr"/>
                      <a:r>
                        <a:rPr lang="tr-TR" sz="2400" b="1" dirty="0" smtClean="0"/>
                        <a:t>60-70 </a:t>
                      </a:r>
                      <a:r>
                        <a:rPr lang="tr-TR" sz="2400" b="1" dirty="0" err="1" smtClean="0"/>
                        <a:t>dB</a:t>
                      </a:r>
                      <a:endParaRPr lang="tr-TR" sz="2400" b="1" dirty="0"/>
                    </a:p>
                  </a:txBody>
                  <a:tcPr>
                    <a:solidFill>
                      <a:schemeClr val="bg2"/>
                    </a:solidFill>
                  </a:tcPr>
                </a:tc>
              </a:tr>
              <a:tr h="827538">
                <a:tc>
                  <a:txBody>
                    <a:bodyPr/>
                    <a:lstStyle/>
                    <a:p>
                      <a:pPr algn="ctr"/>
                      <a:r>
                        <a:rPr lang="tr-TR" sz="2400" b="1" dirty="0" smtClean="0"/>
                        <a:t>Diğer Çalışmalar</a:t>
                      </a:r>
                      <a:endParaRPr lang="tr-TR" sz="2400" b="1" dirty="0"/>
                    </a:p>
                  </a:txBody>
                  <a:tcPr>
                    <a:solidFill>
                      <a:schemeClr val="bg2"/>
                    </a:solidFill>
                  </a:tcPr>
                </a:tc>
                <a:tc>
                  <a:txBody>
                    <a:bodyPr/>
                    <a:lstStyle/>
                    <a:p>
                      <a:pPr algn="ctr"/>
                      <a:r>
                        <a:rPr lang="tr-TR" sz="2400" b="1" dirty="0" smtClean="0"/>
                        <a:t>85 </a:t>
                      </a:r>
                      <a:r>
                        <a:rPr lang="tr-TR" sz="2400" b="1" dirty="0" err="1" smtClean="0"/>
                        <a:t>dB</a:t>
                      </a:r>
                      <a:endParaRPr lang="tr-TR" sz="2400" b="1" dirty="0"/>
                    </a:p>
                  </a:txBody>
                  <a:tcPr>
                    <a:solidFill>
                      <a:schemeClr val="bg2"/>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GÜRÜLTÜNÜN ŞİDDETİ</a:t>
            </a:r>
            <a:endParaRPr lang="tr-TR" b="1" dirty="0">
              <a:solidFill>
                <a:srgbClr val="FF0000"/>
              </a:solidFill>
            </a:endParaRPr>
          </a:p>
        </p:txBody>
      </p:sp>
      <p:sp>
        <p:nvSpPr>
          <p:cNvPr id="3" name="2 İçerik Yer Tutucusu"/>
          <p:cNvSpPr>
            <a:spLocks noGrp="1"/>
          </p:cNvSpPr>
          <p:nvPr>
            <p:ph idx="1"/>
          </p:nvPr>
        </p:nvSpPr>
        <p:spPr/>
        <p:txBody>
          <a:bodyPr/>
          <a:lstStyle/>
          <a:p>
            <a:r>
              <a:rPr lang="tr-TR" b="1" dirty="0" smtClean="0"/>
              <a:t>Ses şiddetinde şiddetler arası 10 birim artması</a:t>
            </a:r>
          </a:p>
          <a:p>
            <a:r>
              <a:rPr lang="tr-TR" b="1" dirty="0" smtClean="0"/>
              <a:t>şiddetin 10 kat olduğu anlamına gelir.</a:t>
            </a:r>
          </a:p>
          <a:p>
            <a:r>
              <a:rPr lang="tr-TR" b="1" dirty="0" smtClean="0"/>
              <a:t>Örnek: 70 </a:t>
            </a:r>
            <a:r>
              <a:rPr lang="tr-TR" b="1" dirty="0" err="1" smtClean="0"/>
              <a:t>dB’lik</a:t>
            </a:r>
            <a:r>
              <a:rPr lang="tr-TR" b="1" dirty="0" smtClean="0"/>
              <a:t> bir ses 60 </a:t>
            </a:r>
            <a:r>
              <a:rPr lang="tr-TR" b="1" dirty="0" err="1" smtClean="0"/>
              <a:t>dB’lik</a:t>
            </a:r>
            <a:r>
              <a:rPr lang="tr-TR" b="1" dirty="0" smtClean="0"/>
              <a:t> bir sesten 10 kat daha fazladır.</a:t>
            </a:r>
          </a:p>
          <a:p>
            <a:r>
              <a:rPr lang="tr-TR" b="1" dirty="0" smtClean="0"/>
              <a:t>90 </a:t>
            </a:r>
            <a:r>
              <a:rPr lang="tr-TR" b="1" dirty="0" err="1" smtClean="0"/>
              <a:t>dBlik</a:t>
            </a:r>
            <a:r>
              <a:rPr lang="tr-TR" b="1" dirty="0" smtClean="0"/>
              <a:t> bir ses 60 </a:t>
            </a:r>
            <a:r>
              <a:rPr lang="tr-TR" b="1" dirty="0" err="1" smtClean="0"/>
              <a:t>dB’lik</a:t>
            </a:r>
            <a:r>
              <a:rPr lang="tr-TR" b="1" dirty="0" smtClean="0"/>
              <a:t> bir sesten</a:t>
            </a:r>
          </a:p>
          <a:p>
            <a:r>
              <a:rPr lang="tr-TR" b="1" dirty="0" smtClean="0"/>
              <a:t>10X10X10=1000 kat daha şiddetlidir.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b="1" dirty="0">
              <a:solidFill>
                <a:srgbClr val="FF0000"/>
              </a:solidFill>
            </a:endParaRPr>
          </a:p>
        </p:txBody>
      </p:sp>
      <p:sp>
        <p:nvSpPr>
          <p:cNvPr id="3" name="2 İçerik Yer Tutucusu"/>
          <p:cNvSpPr>
            <a:spLocks noGrp="1"/>
          </p:cNvSpPr>
          <p:nvPr>
            <p:ph idx="1"/>
          </p:nvPr>
        </p:nvSpPr>
        <p:spPr/>
        <p:txBody>
          <a:bodyPr>
            <a:normAutofit lnSpcReduction="10000"/>
          </a:bodyPr>
          <a:lstStyle/>
          <a:p>
            <a:r>
              <a:rPr lang="tr-TR" b="1" dirty="0" smtClean="0"/>
              <a:t>1-Teknik Önlemler</a:t>
            </a:r>
          </a:p>
          <a:p>
            <a:pPr>
              <a:buNone/>
            </a:pPr>
            <a:r>
              <a:rPr lang="tr-TR" b="1" dirty="0" smtClean="0"/>
              <a:t>    a)Aktif Teknik Önlemler</a:t>
            </a:r>
          </a:p>
          <a:p>
            <a:pPr>
              <a:buNone/>
            </a:pPr>
            <a:r>
              <a:rPr lang="tr-TR" b="1" dirty="0" smtClean="0"/>
              <a:t>    b)Pasif Teknik Önlemler</a:t>
            </a:r>
          </a:p>
          <a:p>
            <a:r>
              <a:rPr lang="tr-TR" b="1" dirty="0" smtClean="0"/>
              <a:t>2-Tıbbi Önlemler</a:t>
            </a:r>
          </a:p>
          <a:p>
            <a:pPr>
              <a:buNone/>
            </a:pPr>
            <a:r>
              <a:rPr lang="tr-TR" b="1" dirty="0" smtClean="0"/>
              <a:t>    a)Tıbbi Muayeneler</a:t>
            </a:r>
          </a:p>
          <a:p>
            <a:pPr>
              <a:buNone/>
            </a:pPr>
            <a:r>
              <a:rPr lang="tr-TR" b="1" dirty="0" smtClean="0"/>
              <a:t>    b)Gürültü Şiddetini Hafifletici Donanımlar</a:t>
            </a:r>
          </a:p>
          <a:p>
            <a:r>
              <a:rPr lang="tr-TR" b="1" dirty="0" smtClean="0"/>
              <a:t>3-Yasal Önlemler</a:t>
            </a:r>
          </a:p>
          <a:p>
            <a:pPr>
              <a:buNone/>
            </a:pPr>
            <a:r>
              <a:rPr lang="tr-TR" b="1" dirty="0" smtClean="0"/>
              <a:t>   a)Gürültülü İşlerde Günlük Çalışma Süresi</a:t>
            </a:r>
            <a:endParaRPr lang="tr-TR"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KONTROL HİYERARŞİSİ</a:t>
            </a:r>
            <a:endParaRPr lang="tr-TR" b="1" dirty="0">
              <a:solidFill>
                <a:srgbClr val="FF0000"/>
              </a:solidFill>
            </a:endParaRPr>
          </a:p>
        </p:txBody>
      </p:sp>
      <p:sp>
        <p:nvSpPr>
          <p:cNvPr id="3" name="2 İçerik Yer Tutucusu"/>
          <p:cNvSpPr>
            <a:spLocks noGrp="1"/>
          </p:cNvSpPr>
          <p:nvPr>
            <p:ph idx="1"/>
          </p:nvPr>
        </p:nvSpPr>
        <p:spPr/>
        <p:txBody>
          <a:bodyPr/>
          <a:lstStyle/>
          <a:p>
            <a:r>
              <a:rPr lang="tr-TR" b="1" dirty="0" smtClean="0">
                <a:solidFill>
                  <a:srgbClr val="FF0000"/>
                </a:solidFill>
              </a:rPr>
              <a:t>Kontrol hiyerarşisi aşağıdaki aşamalardan oluşur:</a:t>
            </a:r>
            <a:endParaRPr lang="en-US" b="1" dirty="0" smtClean="0">
              <a:solidFill>
                <a:srgbClr val="FF0000"/>
              </a:solidFill>
            </a:endParaRPr>
          </a:p>
          <a:p>
            <a:r>
              <a:rPr lang="en-US" b="1" dirty="0" smtClean="0"/>
              <a:t>Elimination </a:t>
            </a:r>
          </a:p>
          <a:p>
            <a:r>
              <a:rPr lang="en-US" b="1" dirty="0" smtClean="0"/>
              <a:t>Substitution </a:t>
            </a:r>
          </a:p>
          <a:p>
            <a:r>
              <a:rPr lang="en-US" b="1" dirty="0" smtClean="0"/>
              <a:t>Isolation </a:t>
            </a:r>
          </a:p>
          <a:p>
            <a:r>
              <a:rPr lang="en-US" b="1" dirty="0" smtClean="0"/>
              <a:t>Engineering Control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solidFill>
                  <a:srgbClr val="FF0000"/>
                </a:solidFill>
              </a:rPr>
              <a:t>Teknik Önlemler :</a:t>
            </a:r>
          </a:p>
          <a:p>
            <a:r>
              <a:rPr lang="tr-TR" b="1" dirty="0" smtClean="0"/>
              <a:t>Teknik önlemlerin alınması, </a:t>
            </a:r>
            <a:r>
              <a:rPr lang="tr-TR" b="1" dirty="0" err="1" smtClean="0"/>
              <a:t>herşeyden</a:t>
            </a:r>
            <a:r>
              <a:rPr lang="tr-TR" b="1" dirty="0" smtClean="0"/>
              <a:t> önce, titreşim tekniği ve akustik alanında geniş bilgiyi gerektirir.</a:t>
            </a:r>
          </a:p>
          <a:p>
            <a:r>
              <a:rPr lang="tr-TR" b="1" dirty="0" smtClean="0">
                <a:solidFill>
                  <a:srgbClr val="FF0000"/>
                </a:solidFill>
              </a:rPr>
              <a:t>Aktif Teknik Önlemler :  </a:t>
            </a:r>
          </a:p>
          <a:p>
            <a:r>
              <a:rPr lang="tr-TR" b="1" dirty="0" smtClean="0"/>
              <a:t>Bunlar, makinelerin imalinde titreşim tekniği bakımından amaca en uygun olan materyalin kullanılması, az gürültülü proseslerin seçilmesi ve programlanması, makinelerin sürekli ve düzenli bir şekilde bakımı gibi çalışmalardır.</a:t>
            </a:r>
            <a:endParaRPr lang="tr-T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sp>
        <p:nvSpPr>
          <p:cNvPr id="3" name="2 İçerik Yer Tutucusu"/>
          <p:cNvSpPr>
            <a:spLocks noGrp="1"/>
          </p:cNvSpPr>
          <p:nvPr>
            <p:ph idx="1"/>
          </p:nvPr>
        </p:nvSpPr>
        <p:spPr>
          <a:xfrm>
            <a:off x="457200" y="1600200"/>
            <a:ext cx="8229600" cy="4925144"/>
          </a:xfrm>
        </p:spPr>
        <p:txBody>
          <a:bodyPr>
            <a:normAutofit fontScale="92500"/>
          </a:bodyPr>
          <a:lstStyle/>
          <a:p>
            <a:r>
              <a:rPr lang="tr-TR" b="1" dirty="0" smtClean="0">
                <a:solidFill>
                  <a:srgbClr val="FF0000"/>
                </a:solidFill>
              </a:rPr>
              <a:t>Pasif Teknik Önlemler :</a:t>
            </a:r>
          </a:p>
          <a:p>
            <a:r>
              <a:rPr lang="tr-TR" b="1" dirty="0" smtClean="0"/>
              <a:t>Bunlar, gürültünün kaynağının özel cidarlarla çevrilmesi (ses söndürücü, </a:t>
            </a:r>
            <a:r>
              <a:rPr lang="tr-TR" b="1" dirty="0" err="1" smtClean="0"/>
              <a:t>absorbe</a:t>
            </a:r>
            <a:r>
              <a:rPr lang="tr-TR" b="1" dirty="0" smtClean="0"/>
              <a:t> edici) cidarlarla çevrilmesi ve/veya bu nitelikteki ara tabakaların kullanılması ve işletmenin inşasında duvarların ve tabanın ses geçirmeyecek ve sesi yansıtmayacak materyalden yapılmasının planlanması, gürültülü bölümlere işletmenin kenar alanlarında yer verilmesi gibi önlemlerdir. </a:t>
            </a:r>
          </a:p>
          <a:p>
            <a:pPr>
              <a:buNone/>
            </a:pPr>
            <a:r>
              <a:rPr lang="tr-TR" b="1" dirty="0" smtClean="0">
                <a:solidFill>
                  <a:srgbClr val="FF0000"/>
                </a:solidFill>
              </a:rPr>
              <a:t> </a:t>
            </a:r>
            <a:endParaRPr lang="tr-TR" b="1"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pic>
        <p:nvPicPr>
          <p:cNvPr id="4" name="3 İçerik Yer Tutucusu" descr="Example of possible noise control measures"/>
          <p:cNvPicPr>
            <a:picLocks noGrp="1"/>
          </p:cNvPicPr>
          <p:nvPr>
            <p:ph idx="1"/>
          </p:nvPr>
        </p:nvPicPr>
        <p:blipFill>
          <a:blip r:embed="rId2" cstate="print"/>
          <a:srcRect/>
          <a:stretch>
            <a:fillRect/>
          </a:stretch>
        </p:blipFill>
        <p:spPr bwMode="auto">
          <a:xfrm>
            <a:off x="2667000" y="1815306"/>
            <a:ext cx="3810000" cy="409575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pic>
        <p:nvPicPr>
          <p:cNvPr id="4" name="3 İçerik Yer Tutucusu" descr="Compressor placed outside a factory workshop"/>
          <p:cNvPicPr>
            <a:picLocks noGrp="1"/>
          </p:cNvPicPr>
          <p:nvPr>
            <p:ph idx="1"/>
          </p:nvPr>
        </p:nvPicPr>
        <p:blipFill>
          <a:blip r:embed="rId2" cstate="print"/>
          <a:srcRect/>
          <a:stretch>
            <a:fillRect/>
          </a:stretch>
        </p:blipFill>
        <p:spPr bwMode="auto">
          <a:xfrm>
            <a:off x="2195736" y="2329656"/>
            <a:ext cx="4536504" cy="3259584"/>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pic>
        <p:nvPicPr>
          <p:cNvPr id="4" name="3 İçerik Yer Tutucusu" descr="Example of noise control in a refrigeration plant"/>
          <p:cNvPicPr>
            <a:picLocks noGrp="1"/>
          </p:cNvPicPr>
          <p:nvPr>
            <p:ph idx="1"/>
          </p:nvPr>
        </p:nvPicPr>
        <p:blipFill>
          <a:blip r:embed="rId2" cstate="print"/>
          <a:srcRect/>
          <a:stretch>
            <a:fillRect/>
          </a:stretch>
        </p:blipFill>
        <p:spPr bwMode="auto">
          <a:xfrm>
            <a:off x="1979712" y="2060848"/>
            <a:ext cx="5400600" cy="3312368"/>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pic>
        <p:nvPicPr>
          <p:cNvPr id="4" name="3 İçerik Yer Tutucusu" descr="Application of vibration isolators"/>
          <p:cNvPicPr>
            <a:picLocks noGrp="1"/>
          </p:cNvPicPr>
          <p:nvPr>
            <p:ph idx="1"/>
          </p:nvPr>
        </p:nvPicPr>
        <p:blipFill>
          <a:blip r:embed="rId2" cstate="print"/>
          <a:srcRect/>
          <a:stretch>
            <a:fillRect/>
          </a:stretch>
        </p:blipFill>
        <p:spPr bwMode="auto">
          <a:xfrm>
            <a:off x="1979712" y="2348880"/>
            <a:ext cx="4824536" cy="331236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Fiziksel Risk Etmenleri</a:t>
            </a:r>
            <a:endParaRPr lang="tr-TR" b="1" dirty="0">
              <a:solidFill>
                <a:srgbClr val="FF0000"/>
              </a:solidFill>
            </a:endParaRPr>
          </a:p>
        </p:txBody>
      </p:sp>
      <p:sp>
        <p:nvSpPr>
          <p:cNvPr id="3" name="2 İçerik Yer Tutucusu"/>
          <p:cNvSpPr>
            <a:spLocks noGrp="1"/>
          </p:cNvSpPr>
          <p:nvPr>
            <p:ph idx="1"/>
          </p:nvPr>
        </p:nvSpPr>
        <p:spPr>
          <a:xfrm>
            <a:off x="457200" y="1412776"/>
            <a:ext cx="8229600" cy="4896544"/>
          </a:xfrm>
        </p:spPr>
        <p:txBody>
          <a:bodyPr>
            <a:normAutofit fontScale="92500" lnSpcReduction="10000"/>
          </a:bodyPr>
          <a:lstStyle/>
          <a:p>
            <a:r>
              <a:rPr lang="tr-TR" b="1" dirty="0" smtClean="0"/>
              <a:t>Gürültü</a:t>
            </a:r>
          </a:p>
          <a:p>
            <a:r>
              <a:rPr lang="tr-TR" b="1" dirty="0" smtClean="0"/>
              <a:t>Titreşim (Vibrasyon)</a:t>
            </a:r>
          </a:p>
          <a:p>
            <a:r>
              <a:rPr lang="tr-TR" b="1" dirty="0" smtClean="0"/>
              <a:t>Işık (Aydınlanma)</a:t>
            </a:r>
          </a:p>
          <a:p>
            <a:r>
              <a:rPr lang="tr-TR" b="1" dirty="0" smtClean="0"/>
              <a:t>Sıcaklık</a:t>
            </a:r>
          </a:p>
          <a:p>
            <a:r>
              <a:rPr lang="tr-TR" b="1" dirty="0" err="1" smtClean="0"/>
              <a:t>Radyant</a:t>
            </a:r>
            <a:r>
              <a:rPr lang="tr-TR" b="1" dirty="0" smtClean="0"/>
              <a:t> Isı</a:t>
            </a:r>
          </a:p>
          <a:p>
            <a:r>
              <a:rPr lang="tr-TR" b="1" dirty="0" smtClean="0"/>
              <a:t>Basınç</a:t>
            </a:r>
          </a:p>
          <a:p>
            <a:r>
              <a:rPr lang="tr-TR" b="1" dirty="0" smtClean="0"/>
              <a:t>Nem</a:t>
            </a:r>
          </a:p>
          <a:p>
            <a:r>
              <a:rPr lang="tr-TR" b="1" dirty="0" smtClean="0"/>
              <a:t>Hava Akım Hızı</a:t>
            </a:r>
          </a:p>
          <a:p>
            <a:r>
              <a:rPr lang="tr-TR" b="1" dirty="0" smtClean="0"/>
              <a:t>Radyasyon</a:t>
            </a:r>
          </a:p>
          <a:p>
            <a:endParaRPr lang="tr-TR"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pic>
        <p:nvPicPr>
          <p:cNvPr id="4" name="3 İçerik Yer Tutucusu" descr="Application of vibration isolators"/>
          <p:cNvPicPr>
            <a:picLocks noGrp="1"/>
          </p:cNvPicPr>
          <p:nvPr>
            <p:ph idx="1"/>
          </p:nvPr>
        </p:nvPicPr>
        <p:blipFill>
          <a:blip r:embed="rId2" cstate="print"/>
          <a:srcRect/>
          <a:stretch>
            <a:fillRect/>
          </a:stretch>
        </p:blipFill>
        <p:spPr bwMode="auto">
          <a:xfrm>
            <a:off x="1907704" y="2420888"/>
            <a:ext cx="5256584" cy="3096344"/>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pic>
        <p:nvPicPr>
          <p:cNvPr id="4" name="3 İçerik Yer Tutucusu" descr="Acoustic curtains separating grinding/welding section"/>
          <p:cNvPicPr>
            <a:picLocks noGrp="1"/>
          </p:cNvPicPr>
          <p:nvPr>
            <p:ph idx="1"/>
          </p:nvPr>
        </p:nvPicPr>
        <p:blipFill>
          <a:blip r:embed="rId2" cstate="print"/>
          <a:srcRect/>
          <a:stretch>
            <a:fillRect/>
          </a:stretch>
        </p:blipFill>
        <p:spPr bwMode="auto">
          <a:xfrm>
            <a:off x="1763688" y="2276872"/>
            <a:ext cx="5616624" cy="3456384"/>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pic>
        <p:nvPicPr>
          <p:cNvPr id="4" name="3 İçerik Yer Tutucusu" descr="Example of usage of a acoustic barrier"/>
          <p:cNvPicPr>
            <a:picLocks noGrp="1"/>
          </p:cNvPicPr>
          <p:nvPr>
            <p:ph idx="1"/>
          </p:nvPr>
        </p:nvPicPr>
        <p:blipFill>
          <a:blip r:embed="rId2" cstate="print"/>
          <a:srcRect/>
          <a:stretch>
            <a:fillRect/>
          </a:stretch>
        </p:blipFill>
        <p:spPr bwMode="auto">
          <a:xfrm>
            <a:off x="1907704" y="2420888"/>
            <a:ext cx="5112568" cy="3240359"/>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pic>
        <p:nvPicPr>
          <p:cNvPr id="4" name="3 İçerik Yer Tutucusu" descr="Two layer plasterboard partition"/>
          <p:cNvPicPr>
            <a:picLocks noGrp="1"/>
          </p:cNvPicPr>
          <p:nvPr>
            <p:ph idx="1"/>
          </p:nvPr>
        </p:nvPicPr>
        <p:blipFill>
          <a:blip r:embed="rId2" cstate="print"/>
          <a:srcRect/>
          <a:stretch>
            <a:fillRect/>
          </a:stretch>
        </p:blipFill>
        <p:spPr bwMode="auto">
          <a:xfrm>
            <a:off x="2195736" y="1988840"/>
            <a:ext cx="4896544" cy="3528392"/>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pic>
        <p:nvPicPr>
          <p:cNvPr id="4" name="3 İçerik Yer Tutucusu" descr="Fully enclosed office constructed with laminated glass panels"/>
          <p:cNvPicPr>
            <a:picLocks noGrp="1"/>
          </p:cNvPicPr>
          <p:nvPr>
            <p:ph idx="1"/>
          </p:nvPr>
        </p:nvPicPr>
        <p:blipFill>
          <a:blip r:embed="rId2" cstate="print"/>
          <a:srcRect/>
          <a:stretch>
            <a:fillRect/>
          </a:stretch>
        </p:blipFill>
        <p:spPr bwMode="auto">
          <a:xfrm>
            <a:off x="1907704" y="2348880"/>
            <a:ext cx="5328592" cy="302433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solidFill>
                  <a:srgbClr val="FF0000"/>
                </a:solidFill>
              </a:rPr>
              <a:t>Tıbbi Önlemler :</a:t>
            </a:r>
          </a:p>
          <a:p>
            <a:r>
              <a:rPr lang="tr-TR" b="1" dirty="0" smtClean="0"/>
              <a:t>Tıbbi önlemler, tıbbi muayeneler ve gürültü şiddetini en uygun şekilde hafifletici donanımların tavsiyesi olmak üzere ikiye ayrılır.</a:t>
            </a:r>
          </a:p>
          <a:p>
            <a:r>
              <a:rPr lang="tr-TR" b="1" dirty="0" smtClean="0"/>
              <a:t>Tıbbi muayeneler denilince, </a:t>
            </a:r>
            <a:r>
              <a:rPr lang="tr-TR" b="1" dirty="0" err="1" smtClean="0"/>
              <a:t>herşeyden</a:t>
            </a:r>
            <a:r>
              <a:rPr lang="tr-TR" b="1" dirty="0" smtClean="0"/>
              <a:t> önce akla </a:t>
            </a:r>
            <a:r>
              <a:rPr lang="tr-TR" b="1" dirty="0" err="1" smtClean="0"/>
              <a:t>odiyometri</a:t>
            </a:r>
            <a:r>
              <a:rPr lang="tr-TR" b="1" dirty="0" smtClean="0"/>
              <a:t> gelmelidir. </a:t>
            </a:r>
            <a:r>
              <a:rPr lang="tr-TR" b="1" dirty="0" err="1" smtClean="0"/>
              <a:t>Odiyometri</a:t>
            </a:r>
            <a:r>
              <a:rPr lang="tr-TR" b="1" dirty="0" smtClean="0"/>
              <a:t>, </a:t>
            </a:r>
            <a:r>
              <a:rPr lang="tr-TR" b="1" dirty="0" err="1" smtClean="0"/>
              <a:t>odiyometre</a:t>
            </a:r>
            <a:r>
              <a:rPr lang="tr-TR" b="1" dirty="0" smtClean="0"/>
              <a:t> denilen bir aletle yapılır ve her defasında iki kulak için ayrı ayrı uygulanır. Bu muayenede, her iki kulağın değişik frekanslardaki duyma keskinlikleri tespit edilir. </a:t>
            </a:r>
          </a:p>
          <a:p>
            <a:endParaRPr lang="tr-TR" b="1" dirty="0" smtClean="0"/>
          </a:p>
          <a:p>
            <a:endParaRPr lang="tr-TR"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sp>
        <p:nvSpPr>
          <p:cNvPr id="3" name="2 İçerik Yer Tutucusu"/>
          <p:cNvSpPr>
            <a:spLocks noGrp="1"/>
          </p:cNvSpPr>
          <p:nvPr>
            <p:ph idx="1"/>
          </p:nvPr>
        </p:nvSpPr>
        <p:spPr/>
        <p:txBody>
          <a:bodyPr/>
          <a:lstStyle/>
          <a:p>
            <a:r>
              <a:rPr lang="tr-TR" b="1" dirty="0" smtClean="0"/>
              <a:t>Giriş muayenesinde, işçi adayında, konuşma frekanslarında (500-2000 HZ) 20 </a:t>
            </a:r>
            <a:r>
              <a:rPr lang="tr-TR" b="1" dirty="0" err="1" smtClean="0"/>
              <a:t>dB</a:t>
            </a:r>
            <a:r>
              <a:rPr lang="tr-TR" b="1" dirty="0" smtClean="0"/>
              <a:t>, orta frekanslarda (2000-4000 Hz) 30-40 </a:t>
            </a:r>
            <a:r>
              <a:rPr lang="tr-TR" b="1" dirty="0" err="1" smtClean="0"/>
              <a:t>dB</a:t>
            </a:r>
            <a:r>
              <a:rPr lang="tr-TR" b="1" dirty="0" smtClean="0"/>
              <a:t> ve daha fazla duyma kaybı tespit edilirse, o kişi gürültülü işlere alınmamalıdır.</a:t>
            </a:r>
          </a:p>
          <a:p>
            <a:r>
              <a:rPr lang="tr-TR" b="1" dirty="0" smtClean="0"/>
              <a:t>Yaş ilerledikçe, işitme fonksiyonu da fizyolojik olarak zayıflar. Bu şekilde meydana gelen işitme zayıflığına </a:t>
            </a:r>
            <a:r>
              <a:rPr lang="tr-TR" b="1" dirty="0" err="1" smtClean="0"/>
              <a:t>presbiakusti</a:t>
            </a:r>
            <a:r>
              <a:rPr lang="tr-TR" b="1" dirty="0" smtClean="0"/>
              <a:t> denilir. </a:t>
            </a:r>
            <a:endParaRPr lang="tr-TR"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sp>
        <p:nvSpPr>
          <p:cNvPr id="3" name="2 İçerik Yer Tutucusu"/>
          <p:cNvSpPr>
            <a:spLocks noGrp="1"/>
          </p:cNvSpPr>
          <p:nvPr>
            <p:ph idx="1"/>
          </p:nvPr>
        </p:nvSpPr>
        <p:spPr/>
        <p:txBody>
          <a:bodyPr/>
          <a:lstStyle/>
          <a:p>
            <a:r>
              <a:rPr lang="tr-TR" b="1" dirty="0" smtClean="0"/>
              <a:t>50 yaşında, 2000 </a:t>
            </a:r>
            <a:r>
              <a:rPr lang="tr-TR" b="1" dirty="0" err="1" smtClean="0"/>
              <a:t>Hz’de</a:t>
            </a:r>
            <a:r>
              <a:rPr lang="tr-TR" b="1" dirty="0" smtClean="0"/>
              <a:t> 10 </a:t>
            </a:r>
            <a:r>
              <a:rPr lang="tr-TR" b="1" dirty="0" err="1" smtClean="0"/>
              <a:t>dB’e</a:t>
            </a:r>
            <a:r>
              <a:rPr lang="tr-TR" b="1" dirty="0" smtClean="0"/>
              <a:t>, 4000 </a:t>
            </a:r>
            <a:r>
              <a:rPr lang="tr-TR" b="1" dirty="0" err="1" smtClean="0"/>
              <a:t>HZ’de</a:t>
            </a:r>
            <a:r>
              <a:rPr lang="tr-TR" b="1" dirty="0" smtClean="0"/>
              <a:t> 20 </a:t>
            </a:r>
            <a:r>
              <a:rPr lang="tr-TR" b="1" dirty="0" err="1" smtClean="0"/>
              <a:t>dB’e</a:t>
            </a:r>
            <a:r>
              <a:rPr lang="tr-TR" b="1" dirty="0" smtClean="0"/>
              <a:t> kadar yükselen bir kaybın görülebileceği hesaba katılmalıdır.</a:t>
            </a:r>
          </a:p>
          <a:p>
            <a:r>
              <a:rPr lang="tr-TR" b="1" dirty="0" smtClean="0"/>
              <a:t>İleri tütün tiryakiliğinde, </a:t>
            </a:r>
            <a:r>
              <a:rPr lang="tr-TR" b="1" dirty="0" err="1" smtClean="0"/>
              <a:t>karbonmonoksit</a:t>
            </a:r>
            <a:r>
              <a:rPr lang="tr-TR" b="1" dirty="0" smtClean="0"/>
              <a:t>, </a:t>
            </a:r>
            <a:r>
              <a:rPr lang="tr-TR" b="1" dirty="0" err="1" smtClean="0"/>
              <a:t>karbonsülfür</a:t>
            </a:r>
            <a:r>
              <a:rPr lang="tr-TR" b="1" dirty="0" smtClean="0"/>
              <a:t>, kurşun ve </a:t>
            </a:r>
            <a:r>
              <a:rPr lang="tr-TR" b="1" dirty="0" err="1" smtClean="0"/>
              <a:t>civa</a:t>
            </a:r>
            <a:r>
              <a:rPr lang="tr-TR" b="1" dirty="0" smtClean="0"/>
              <a:t> zehirlenmelerinde işitme kapasitesinin bir miktar düşeceği unutulmamalıdır.</a:t>
            </a:r>
          </a:p>
          <a:p>
            <a:endParaRPr lang="tr-TR"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sp>
        <p:nvSpPr>
          <p:cNvPr id="3" name="2 İçerik Yer Tutucusu"/>
          <p:cNvSpPr>
            <a:spLocks noGrp="1"/>
          </p:cNvSpPr>
          <p:nvPr>
            <p:ph idx="1"/>
          </p:nvPr>
        </p:nvSpPr>
        <p:spPr/>
        <p:txBody>
          <a:bodyPr/>
          <a:lstStyle/>
          <a:p>
            <a:r>
              <a:rPr lang="tr-TR" b="1" dirty="0" smtClean="0"/>
              <a:t>Gürültülü işlerde çalışanlarda işitme zararının erkenden meydana çıkarılması (I. aşamada yakalanması) bakımından 4000 HZ bandının çok önemli olduğu (V şeklinde düşme) unutulmamalıdır.</a:t>
            </a:r>
            <a:endParaRPr lang="tr-TR"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İŞLETME İÇİNDE GÜRÜLTÜ İLE MÜCADELE</a:t>
            </a:r>
            <a:endParaRPr lang="tr-TR" dirty="0"/>
          </a:p>
        </p:txBody>
      </p:sp>
      <p:sp>
        <p:nvSpPr>
          <p:cNvPr id="3" name="2 İçerik Yer Tutucusu"/>
          <p:cNvSpPr>
            <a:spLocks noGrp="1"/>
          </p:cNvSpPr>
          <p:nvPr>
            <p:ph idx="1"/>
          </p:nvPr>
        </p:nvSpPr>
        <p:spPr/>
        <p:txBody>
          <a:bodyPr>
            <a:normAutofit fontScale="92500" lnSpcReduction="20000"/>
          </a:bodyPr>
          <a:lstStyle/>
          <a:p>
            <a:r>
              <a:rPr lang="tr-TR" b="1" dirty="0" smtClean="0">
                <a:solidFill>
                  <a:srgbClr val="FF0000"/>
                </a:solidFill>
              </a:rPr>
              <a:t>Yasal Önlemler :</a:t>
            </a:r>
          </a:p>
          <a:p>
            <a:r>
              <a:rPr lang="tr-TR" b="1" dirty="0" smtClean="0"/>
              <a:t>Ülkemizdeki mevzuata göre, 85 </a:t>
            </a:r>
            <a:r>
              <a:rPr lang="tr-TR" b="1" dirty="0" err="1" smtClean="0"/>
              <a:t>dB’den</a:t>
            </a:r>
            <a:r>
              <a:rPr lang="tr-TR" b="1" dirty="0" smtClean="0"/>
              <a:t> fazla şiddetteki gürültülü işlerde günde 7.5 saatten fazla çalışılması yasaktır.</a:t>
            </a:r>
          </a:p>
          <a:p>
            <a:r>
              <a:rPr lang="tr-TR" b="1" dirty="0" smtClean="0"/>
              <a:t>Ağır ve tehlikeli işlerin yapılmadığı yerlerde gürültü şiddeti 80 </a:t>
            </a:r>
            <a:r>
              <a:rPr lang="tr-TR" b="1" dirty="0" err="1" smtClean="0"/>
              <a:t>dB’i</a:t>
            </a:r>
            <a:r>
              <a:rPr lang="tr-TR" b="1" dirty="0" smtClean="0"/>
              <a:t> geçmeyecektir. Daha çok gürültülü çalışmayı gerektiren yerlerde, gürültü seviyesi en çok 95 </a:t>
            </a:r>
            <a:r>
              <a:rPr lang="tr-TR" b="1" dirty="0" err="1" smtClean="0"/>
              <a:t>dB</a:t>
            </a:r>
            <a:r>
              <a:rPr lang="tr-TR" b="1" dirty="0" smtClean="0"/>
              <a:t> olabilir. Ancak, bu durumda işçilere başlık, kulaklık veya kulak tıkaçları gibi uygun kişisel koruyucu donanımlar verilecektir.</a:t>
            </a:r>
            <a:endParaRPr lang="tr-T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Gürültü</a:t>
            </a:r>
            <a:endParaRPr lang="tr-TR" b="1" dirty="0">
              <a:solidFill>
                <a:srgbClr val="FF0000"/>
              </a:solidFill>
            </a:endParaRPr>
          </a:p>
        </p:txBody>
      </p:sp>
      <p:sp>
        <p:nvSpPr>
          <p:cNvPr id="3" name="2 İçerik Yer Tutucusu"/>
          <p:cNvSpPr>
            <a:spLocks noGrp="1"/>
          </p:cNvSpPr>
          <p:nvPr>
            <p:ph idx="1"/>
          </p:nvPr>
        </p:nvSpPr>
        <p:spPr/>
        <p:txBody>
          <a:bodyPr/>
          <a:lstStyle/>
          <a:p>
            <a:r>
              <a:rPr lang="tr-TR" b="1" dirty="0" smtClean="0"/>
              <a:t>Gürültü genel olarak, arzu edilmeyen ve çoğunlukla suni olarak meydana getirilen rahatsız edici sesler şeklinde tanımlanır.</a:t>
            </a:r>
          </a:p>
          <a:p>
            <a:r>
              <a:rPr lang="tr-TR" b="1" dirty="0" smtClean="0">
                <a:solidFill>
                  <a:srgbClr val="FF0000"/>
                </a:solidFill>
              </a:rPr>
              <a:t>Uluslararası Çalışma Örgütü</a:t>
            </a:r>
            <a:r>
              <a:rPr lang="tr-TR" b="1" dirty="0" smtClean="0"/>
              <a:t>, gürültüyü şu şekilde tanımlamaktadır:</a:t>
            </a:r>
          </a:p>
          <a:p>
            <a:r>
              <a:rPr lang="tr-TR" b="1" dirty="0" smtClean="0"/>
              <a:t>Gürültü terimi, bir işitme kaybına yol açan, sağlığa zararlı olan veya başka riskleri ortaya çıkaran bütün sesleri kapsar. </a:t>
            </a:r>
            <a:endParaRPr lang="tr-TR"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GÜRÜLTÜ YÖNETMELİĞİ</a:t>
            </a:r>
            <a:endParaRPr lang="tr-TR" b="1" dirty="0">
              <a:solidFill>
                <a:srgbClr val="FF0000"/>
              </a:solidFill>
            </a:endParaRPr>
          </a:p>
        </p:txBody>
      </p:sp>
      <p:sp>
        <p:nvSpPr>
          <p:cNvPr id="3" name="2 İçerik Yer Tutucusu"/>
          <p:cNvSpPr>
            <a:spLocks noGrp="1"/>
          </p:cNvSpPr>
          <p:nvPr>
            <p:ph idx="1"/>
          </p:nvPr>
        </p:nvSpPr>
        <p:spPr>
          <a:xfrm>
            <a:off x="457200" y="1600200"/>
            <a:ext cx="8229600" cy="4925144"/>
          </a:xfrm>
        </p:spPr>
        <p:txBody>
          <a:bodyPr>
            <a:normAutofit fontScale="85000" lnSpcReduction="20000"/>
          </a:bodyPr>
          <a:lstStyle/>
          <a:p>
            <a:r>
              <a:rPr lang="tr-TR" b="1" dirty="0" smtClean="0">
                <a:solidFill>
                  <a:srgbClr val="FF0000"/>
                </a:solidFill>
              </a:rPr>
              <a:t>Günlük Gürültü </a:t>
            </a:r>
            <a:r>
              <a:rPr lang="tr-TR" b="1" dirty="0" err="1" smtClean="0">
                <a:solidFill>
                  <a:srgbClr val="FF0000"/>
                </a:solidFill>
              </a:rPr>
              <a:t>Maruziyet</a:t>
            </a:r>
            <a:r>
              <a:rPr lang="tr-TR" b="1" dirty="0" smtClean="0">
                <a:solidFill>
                  <a:srgbClr val="FF0000"/>
                </a:solidFill>
              </a:rPr>
              <a:t> Düzeyi : </a:t>
            </a:r>
            <a:r>
              <a:rPr lang="tr-TR" b="1" dirty="0" smtClean="0"/>
              <a:t>Sekiz saatlik iş günü için, anlık darbeli gürültünün de dahil olduğu bütün gürültü </a:t>
            </a:r>
            <a:r>
              <a:rPr lang="tr-TR" b="1" dirty="0" err="1" smtClean="0"/>
              <a:t>maruziyet</a:t>
            </a:r>
            <a:r>
              <a:rPr lang="tr-TR" b="1" dirty="0" smtClean="0"/>
              <a:t> düzeylerinin zaman ağırlıklı ortalamasıdır.</a:t>
            </a:r>
          </a:p>
          <a:p>
            <a:r>
              <a:rPr lang="tr-TR" b="1" dirty="0" smtClean="0">
                <a:solidFill>
                  <a:srgbClr val="FF0000"/>
                </a:solidFill>
              </a:rPr>
              <a:t>Haftalık Gürültü </a:t>
            </a:r>
            <a:r>
              <a:rPr lang="tr-TR" b="1" dirty="0" err="1" smtClean="0">
                <a:solidFill>
                  <a:srgbClr val="FF0000"/>
                </a:solidFill>
              </a:rPr>
              <a:t>Maruziyet</a:t>
            </a:r>
            <a:r>
              <a:rPr lang="tr-TR" b="1" dirty="0" smtClean="0">
                <a:solidFill>
                  <a:srgbClr val="FF0000"/>
                </a:solidFill>
              </a:rPr>
              <a:t> Düzeyi : </a:t>
            </a:r>
            <a:r>
              <a:rPr lang="tr-TR" b="1" dirty="0" smtClean="0"/>
              <a:t>Günlük gürültü </a:t>
            </a:r>
            <a:r>
              <a:rPr lang="tr-TR" b="1" dirty="0" err="1" smtClean="0"/>
              <a:t>maruziyet</a:t>
            </a:r>
            <a:r>
              <a:rPr lang="tr-TR" b="1" dirty="0" smtClean="0"/>
              <a:t> düzeylerinin sekiz saatlik beş iş gününden oluşan bir hafta için zaman ağırlıklı ortalamasıdır. </a:t>
            </a:r>
          </a:p>
          <a:p>
            <a:r>
              <a:rPr lang="tr-TR" b="1" dirty="0" smtClean="0"/>
              <a:t>Günlük gürültü </a:t>
            </a:r>
            <a:r>
              <a:rPr lang="tr-TR" b="1" dirty="0" err="1" smtClean="0"/>
              <a:t>maruziyetinin</a:t>
            </a:r>
            <a:r>
              <a:rPr lang="tr-TR" b="1" dirty="0" smtClean="0"/>
              <a:t> günden güne belirgin şekilde farklılık gösterdiğinin kesin olarak tespit edildiği işlerde günlük </a:t>
            </a:r>
            <a:r>
              <a:rPr lang="tr-TR" b="1" dirty="0" err="1" smtClean="0"/>
              <a:t>maruziyet</a:t>
            </a:r>
            <a:r>
              <a:rPr lang="tr-TR" b="1" dirty="0" smtClean="0"/>
              <a:t> değerleri yerine haftalık </a:t>
            </a:r>
            <a:r>
              <a:rPr lang="tr-TR" b="1" dirty="0" err="1" smtClean="0"/>
              <a:t>maruziyet</a:t>
            </a:r>
            <a:r>
              <a:rPr lang="tr-TR" b="1" dirty="0" smtClean="0"/>
              <a:t> değerleri kullanılabilir. Bu durumda, haftalık gürültü </a:t>
            </a:r>
            <a:r>
              <a:rPr lang="tr-TR" b="1" dirty="0" err="1" smtClean="0"/>
              <a:t>maruziyet</a:t>
            </a:r>
            <a:r>
              <a:rPr lang="tr-TR" b="1" dirty="0" smtClean="0"/>
              <a:t> düzeyi 87 </a:t>
            </a:r>
            <a:r>
              <a:rPr lang="tr-TR" b="1" dirty="0" err="1" smtClean="0"/>
              <a:t>dB</a:t>
            </a:r>
            <a:r>
              <a:rPr lang="tr-TR" b="1" dirty="0" smtClean="0"/>
              <a:t> </a:t>
            </a:r>
            <a:r>
              <a:rPr lang="tr-TR" b="1" dirty="0" err="1" smtClean="0"/>
              <a:t>maruziyet</a:t>
            </a:r>
            <a:r>
              <a:rPr lang="tr-TR" b="1" dirty="0" smtClean="0"/>
              <a:t> sınır değerini aşmayacaktır.</a:t>
            </a:r>
            <a:endParaRPr lang="tr-TR"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GÜRÜLTÜ YÖNETMELİĞİ</a:t>
            </a:r>
            <a:endParaRPr lang="tr-TR" dirty="0"/>
          </a:p>
        </p:txBody>
      </p:sp>
      <p:sp>
        <p:nvSpPr>
          <p:cNvPr id="3" name="2 İçerik Yer Tutucusu"/>
          <p:cNvSpPr>
            <a:spLocks noGrp="1"/>
          </p:cNvSpPr>
          <p:nvPr>
            <p:ph idx="1"/>
          </p:nvPr>
        </p:nvSpPr>
        <p:spPr>
          <a:xfrm>
            <a:off x="457200" y="1600200"/>
            <a:ext cx="8229600" cy="4925144"/>
          </a:xfrm>
        </p:spPr>
        <p:txBody>
          <a:bodyPr>
            <a:normAutofit fontScale="85000" lnSpcReduction="10000"/>
          </a:bodyPr>
          <a:lstStyle/>
          <a:p>
            <a:r>
              <a:rPr lang="tr-TR" b="1" dirty="0" err="1" smtClean="0">
                <a:solidFill>
                  <a:srgbClr val="FF0000"/>
                </a:solidFill>
              </a:rPr>
              <a:t>Maruziyet</a:t>
            </a:r>
            <a:r>
              <a:rPr lang="tr-TR" b="1" dirty="0" smtClean="0">
                <a:solidFill>
                  <a:srgbClr val="FF0000"/>
                </a:solidFill>
              </a:rPr>
              <a:t> sınır değerleri ve </a:t>
            </a:r>
            <a:r>
              <a:rPr lang="tr-TR" b="1" dirty="0" err="1" smtClean="0">
                <a:solidFill>
                  <a:srgbClr val="FF0000"/>
                </a:solidFill>
              </a:rPr>
              <a:t>maruziyet</a:t>
            </a:r>
            <a:r>
              <a:rPr lang="tr-TR" b="1" dirty="0" smtClean="0">
                <a:solidFill>
                  <a:srgbClr val="FF0000"/>
                </a:solidFill>
              </a:rPr>
              <a:t> etkin değerleri aşağıda belirtildiği gibidir:</a:t>
            </a:r>
          </a:p>
          <a:p>
            <a:r>
              <a:rPr lang="tr-TR" b="1" dirty="0" err="1" smtClean="0"/>
              <a:t>Maruziyet</a:t>
            </a:r>
            <a:r>
              <a:rPr lang="tr-TR" b="1" dirty="0" smtClean="0"/>
              <a:t> Sınır Değeri : LEX, 8h = 87 </a:t>
            </a:r>
            <a:r>
              <a:rPr lang="tr-TR" b="1" dirty="0" err="1" smtClean="0"/>
              <a:t>dB</a:t>
            </a:r>
            <a:endParaRPr lang="tr-TR" b="1" dirty="0" smtClean="0"/>
          </a:p>
          <a:p>
            <a:r>
              <a:rPr lang="tr-TR" b="1" dirty="0" smtClean="0"/>
              <a:t>En Yüksek </a:t>
            </a:r>
            <a:r>
              <a:rPr lang="tr-TR" b="1" dirty="0" err="1" smtClean="0"/>
              <a:t>Maruziyet</a:t>
            </a:r>
            <a:r>
              <a:rPr lang="tr-TR" b="1" dirty="0" smtClean="0"/>
              <a:t> Etkin Değeri : LEX, 8h = 85 </a:t>
            </a:r>
            <a:r>
              <a:rPr lang="tr-TR" b="1" dirty="0" err="1" smtClean="0"/>
              <a:t>dB</a:t>
            </a:r>
            <a:endParaRPr lang="tr-TR" b="1" dirty="0" smtClean="0"/>
          </a:p>
          <a:p>
            <a:r>
              <a:rPr lang="tr-TR" b="1" dirty="0" smtClean="0"/>
              <a:t>En Düşük </a:t>
            </a:r>
            <a:r>
              <a:rPr lang="tr-TR" b="1" dirty="0" err="1" smtClean="0"/>
              <a:t>Maruziyet</a:t>
            </a:r>
            <a:r>
              <a:rPr lang="tr-TR" b="1" dirty="0" smtClean="0"/>
              <a:t> Etkin Değeri : LEX, 8h = 80 </a:t>
            </a:r>
            <a:r>
              <a:rPr lang="tr-TR" b="1" dirty="0" err="1" smtClean="0"/>
              <a:t>dB</a:t>
            </a:r>
            <a:endParaRPr lang="tr-TR" b="1" dirty="0" smtClean="0"/>
          </a:p>
          <a:p>
            <a:r>
              <a:rPr lang="tr-TR" b="1" dirty="0" smtClean="0"/>
              <a:t>İşçiyi etkileyen </a:t>
            </a:r>
            <a:r>
              <a:rPr lang="tr-TR" b="1" dirty="0" err="1" smtClean="0"/>
              <a:t>maruziyetin</a:t>
            </a:r>
            <a:r>
              <a:rPr lang="tr-TR" b="1" dirty="0" smtClean="0"/>
              <a:t> belirlenmesinde, işçinin kullandığı kişisel kulak koruyucularının koruyucu etkisi de dikkate alınarak </a:t>
            </a:r>
            <a:r>
              <a:rPr lang="tr-TR" b="1" dirty="0" err="1" smtClean="0"/>
              <a:t>maruziyet</a:t>
            </a:r>
            <a:r>
              <a:rPr lang="tr-TR" b="1" dirty="0" smtClean="0"/>
              <a:t> sınır değer uygulanacaktır. </a:t>
            </a:r>
            <a:r>
              <a:rPr lang="tr-TR" b="1" dirty="0" err="1" smtClean="0"/>
              <a:t>Maruziyet</a:t>
            </a:r>
            <a:r>
              <a:rPr lang="tr-TR" b="1" dirty="0" smtClean="0"/>
              <a:t> etkin değerlerinde ise kulak koruyucularının etkisi dikkate alınmayacaktır.</a:t>
            </a: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Risklerin Belirlenmesi ve Değerlendirilmesi</a:t>
            </a:r>
            <a:endParaRPr lang="tr-TR" b="1" dirty="0">
              <a:solidFill>
                <a:srgbClr val="FF0000"/>
              </a:solidFill>
            </a:endParaRPr>
          </a:p>
        </p:txBody>
      </p:sp>
      <p:sp>
        <p:nvSpPr>
          <p:cNvPr id="3" name="2 İçerik Yer Tutucusu"/>
          <p:cNvSpPr>
            <a:spLocks noGrp="1"/>
          </p:cNvSpPr>
          <p:nvPr>
            <p:ph idx="1"/>
          </p:nvPr>
        </p:nvSpPr>
        <p:spPr/>
        <p:txBody>
          <a:bodyPr>
            <a:normAutofit fontScale="92500" lnSpcReduction="20000"/>
          </a:bodyPr>
          <a:lstStyle/>
          <a:p>
            <a:r>
              <a:rPr lang="tr-TR" b="1" dirty="0" smtClean="0"/>
              <a:t>Kullanılan gürültü ölçme yöntemi, bir işçinin kişisel </a:t>
            </a:r>
            <a:r>
              <a:rPr lang="tr-TR" b="1" dirty="0" err="1" smtClean="0"/>
              <a:t>maruziyetini</a:t>
            </a:r>
            <a:r>
              <a:rPr lang="tr-TR" b="1" dirty="0" smtClean="0"/>
              <a:t> gösterecek şekilde olacaktır.</a:t>
            </a:r>
          </a:p>
          <a:p>
            <a:r>
              <a:rPr lang="tr-TR" b="1" dirty="0" smtClean="0"/>
              <a:t>İşveren tarafından tarafından yapılacak </a:t>
            </a:r>
            <a:r>
              <a:rPr lang="tr-TR" b="1" dirty="0" smtClean="0">
                <a:solidFill>
                  <a:srgbClr val="FF0000"/>
                </a:solidFill>
              </a:rPr>
              <a:t>risk değerlendirmesinde</a:t>
            </a:r>
            <a:r>
              <a:rPr lang="tr-TR" b="1" dirty="0" smtClean="0"/>
              <a:t>, aşağıda belirtilen hususlara özel önem verilecektir:</a:t>
            </a:r>
          </a:p>
          <a:p>
            <a:r>
              <a:rPr lang="tr-TR" b="1" dirty="0" smtClean="0"/>
              <a:t>Darbeli gürültüye </a:t>
            </a:r>
            <a:r>
              <a:rPr lang="tr-TR" b="1" dirty="0" err="1" smtClean="0"/>
              <a:t>maruziyet</a:t>
            </a:r>
            <a:r>
              <a:rPr lang="tr-TR" b="1" dirty="0" smtClean="0"/>
              <a:t> de dahil </a:t>
            </a:r>
            <a:r>
              <a:rPr lang="tr-TR" b="1" dirty="0" err="1" smtClean="0"/>
              <a:t>maruziyetin</a:t>
            </a:r>
            <a:r>
              <a:rPr lang="tr-TR" b="1" dirty="0" smtClean="0"/>
              <a:t> düzeyi, türü ve süresine,</a:t>
            </a:r>
          </a:p>
          <a:p>
            <a:r>
              <a:rPr lang="tr-TR" b="1" dirty="0" err="1" smtClean="0"/>
              <a:t>Maruziyet</a:t>
            </a:r>
            <a:r>
              <a:rPr lang="tr-TR" b="1" dirty="0" smtClean="0"/>
              <a:t> sınır değerlerine ve </a:t>
            </a:r>
            <a:r>
              <a:rPr lang="tr-TR" b="1" dirty="0" err="1" smtClean="0"/>
              <a:t>maruziyet</a:t>
            </a:r>
            <a:r>
              <a:rPr lang="tr-TR" b="1" dirty="0" smtClean="0"/>
              <a:t> etkin değerlerine,</a:t>
            </a:r>
          </a:p>
          <a:p>
            <a:r>
              <a:rPr lang="tr-TR" b="1" dirty="0" smtClean="0"/>
              <a:t>Özellikle, hassas risk gruplarına dahil işçilerin sağlık ve güvenliklerine olan etkilerine,</a:t>
            </a:r>
            <a:endParaRPr lang="tr-TR"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Risklerin Belirlenmesi ve Değerlendirilmesi</a:t>
            </a:r>
            <a:endParaRPr lang="tr-TR" dirty="0"/>
          </a:p>
        </p:txBody>
      </p:sp>
      <p:sp>
        <p:nvSpPr>
          <p:cNvPr id="3" name="2 İçerik Yer Tutucusu"/>
          <p:cNvSpPr>
            <a:spLocks noGrp="1"/>
          </p:cNvSpPr>
          <p:nvPr>
            <p:ph idx="1"/>
          </p:nvPr>
        </p:nvSpPr>
        <p:spPr/>
        <p:txBody>
          <a:bodyPr>
            <a:normAutofit lnSpcReduction="10000"/>
          </a:bodyPr>
          <a:lstStyle/>
          <a:p>
            <a:r>
              <a:rPr lang="tr-TR" b="1" dirty="0" smtClean="0"/>
              <a:t>Gürültü ile işe bağlı </a:t>
            </a:r>
            <a:r>
              <a:rPr lang="tr-TR" b="1" dirty="0" err="1" smtClean="0"/>
              <a:t>ototoksik</a:t>
            </a:r>
            <a:r>
              <a:rPr lang="tr-TR" b="1" dirty="0" smtClean="0"/>
              <a:t> maddelerin etkileşimlerine veya gürültü ile titreşim arasındaki etkileşimlerin işçinin sağlık ve güvenliğine olan etkisine,</a:t>
            </a:r>
          </a:p>
          <a:p>
            <a:r>
              <a:rPr lang="tr-TR" b="1" dirty="0" smtClean="0"/>
              <a:t>Kaza riskini azaltmak için kullanılan ve işçiler tarafından algılanması gereken uyarı sinyalleri ve diğer sesler ile gürültünün etkileşmesinin işçilerin sağlık ve güvenlikleri yönünden dolaylı etkisine,</a:t>
            </a:r>
            <a:endParaRPr lang="tr-TR"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Risklerin Belirlenmesi ve Değerlendirilmesi</a:t>
            </a:r>
            <a:endParaRPr lang="tr-TR" dirty="0"/>
          </a:p>
        </p:txBody>
      </p:sp>
      <p:sp>
        <p:nvSpPr>
          <p:cNvPr id="3" name="2 İçerik Yer Tutucusu"/>
          <p:cNvSpPr>
            <a:spLocks noGrp="1"/>
          </p:cNvSpPr>
          <p:nvPr>
            <p:ph idx="1"/>
          </p:nvPr>
        </p:nvSpPr>
        <p:spPr/>
        <p:txBody>
          <a:bodyPr/>
          <a:lstStyle/>
          <a:p>
            <a:r>
              <a:rPr lang="tr-TR" b="1" dirty="0" smtClean="0"/>
              <a:t>İş ekipmanlarının gürültü emisyonları hakkında ilgili mevzuat uyarınca imalatçılardan sağlanan bilgilere,</a:t>
            </a:r>
          </a:p>
          <a:p>
            <a:r>
              <a:rPr lang="tr-TR" b="1" dirty="0" smtClean="0"/>
              <a:t>Gürültü emisyonu daha az olan alternatif bir iş ekipmanının bulunup bulunmadığına,</a:t>
            </a:r>
          </a:p>
          <a:p>
            <a:r>
              <a:rPr lang="tr-TR" b="1" dirty="0" smtClean="0"/>
              <a:t>Yeterli korumayı sağlayabilecek kulak koruyucularının bulunup bulunmadığına.</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KİŞİSEL KORUNMA</a:t>
            </a:r>
            <a:endParaRPr lang="tr-TR" b="1" dirty="0">
              <a:solidFill>
                <a:srgbClr val="FF0000"/>
              </a:solidFill>
            </a:endParaRPr>
          </a:p>
        </p:txBody>
      </p:sp>
      <p:sp>
        <p:nvSpPr>
          <p:cNvPr id="3" name="2 İçerik Yer Tutucusu"/>
          <p:cNvSpPr>
            <a:spLocks noGrp="1"/>
          </p:cNvSpPr>
          <p:nvPr>
            <p:ph idx="1"/>
          </p:nvPr>
        </p:nvSpPr>
        <p:spPr/>
        <p:txBody>
          <a:bodyPr/>
          <a:lstStyle/>
          <a:p>
            <a:r>
              <a:rPr lang="tr-TR" b="1" dirty="0" smtClean="0"/>
              <a:t>Gürültüye </a:t>
            </a:r>
            <a:r>
              <a:rPr lang="tr-TR" b="1" dirty="0" err="1" smtClean="0"/>
              <a:t>maruziyetten</a:t>
            </a:r>
            <a:r>
              <a:rPr lang="tr-TR" b="1" dirty="0" smtClean="0"/>
              <a:t> kaynaklanan riskler başka yollarla önlenemiyorsa, işçilere, kişiye tam olarak uyan kulak koruyucuları verilecektir.</a:t>
            </a:r>
          </a:p>
          <a:p>
            <a:r>
              <a:rPr lang="tr-TR" b="1" dirty="0" smtClean="0"/>
              <a:t>Gürültü </a:t>
            </a:r>
            <a:r>
              <a:rPr lang="tr-TR" b="1" dirty="0" err="1" smtClean="0"/>
              <a:t>maruziyeti</a:t>
            </a:r>
            <a:r>
              <a:rPr lang="tr-TR" b="1" dirty="0" smtClean="0"/>
              <a:t> en düşük </a:t>
            </a:r>
            <a:r>
              <a:rPr lang="tr-TR" b="1" dirty="0" err="1" smtClean="0"/>
              <a:t>maruziyet</a:t>
            </a:r>
            <a:r>
              <a:rPr lang="tr-TR" b="1" dirty="0" smtClean="0"/>
              <a:t> etkin değerleri aştığında, işveren kulak koruyucuları sağlayarak işçilerin kullanımına hazır halde bulunduracaktır.</a:t>
            </a:r>
            <a:endParaRPr lang="tr-TR"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KİŞİSEL KORUNMA</a:t>
            </a:r>
            <a:endParaRPr lang="tr-TR" dirty="0"/>
          </a:p>
        </p:txBody>
      </p:sp>
      <p:sp>
        <p:nvSpPr>
          <p:cNvPr id="3" name="2 İçerik Yer Tutucusu"/>
          <p:cNvSpPr>
            <a:spLocks noGrp="1"/>
          </p:cNvSpPr>
          <p:nvPr>
            <p:ph idx="1"/>
          </p:nvPr>
        </p:nvSpPr>
        <p:spPr/>
        <p:txBody>
          <a:bodyPr/>
          <a:lstStyle/>
          <a:p>
            <a:r>
              <a:rPr lang="tr-TR" b="1" dirty="0" smtClean="0"/>
              <a:t>Gürültü </a:t>
            </a:r>
            <a:r>
              <a:rPr lang="tr-TR" b="1" dirty="0" err="1" smtClean="0"/>
              <a:t>maruziyeti</a:t>
            </a:r>
            <a:r>
              <a:rPr lang="tr-TR" b="1" dirty="0" smtClean="0"/>
              <a:t> en yüksek </a:t>
            </a:r>
            <a:r>
              <a:rPr lang="tr-TR" b="1" dirty="0" err="1" smtClean="0"/>
              <a:t>maruziyet</a:t>
            </a:r>
            <a:r>
              <a:rPr lang="tr-TR" b="1" dirty="0" smtClean="0"/>
              <a:t> etkin değerlerine ulaştığında ya da bu değerleri aştığında, kulak koruyucuları kullanılacaktır.</a:t>
            </a:r>
          </a:p>
          <a:p>
            <a:r>
              <a:rPr lang="tr-TR" b="1" dirty="0" smtClean="0"/>
              <a:t>Kulak koruyucuları işitme ile ilgili riski ortadan kaldıracak veya en aza indirecek bir biçimde seçilecektir.</a:t>
            </a:r>
            <a:endParaRPr lang="tr-TR"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SAĞLIK GÖZETİMİ</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t>Risk değerlendirmesi sonucunda sağlık riski bulunduğunun anlaşılması halinde işçiler uygun sağlık gözetimine tabi tutulacaktır.</a:t>
            </a:r>
          </a:p>
          <a:p>
            <a:r>
              <a:rPr lang="tr-TR" b="1" dirty="0" smtClean="0"/>
              <a:t>En yüksek </a:t>
            </a:r>
            <a:r>
              <a:rPr lang="tr-TR" b="1" dirty="0" err="1" smtClean="0"/>
              <a:t>maruziyet</a:t>
            </a:r>
            <a:r>
              <a:rPr lang="tr-TR" b="1" dirty="0" smtClean="0"/>
              <a:t> etkin değerlerini aşan gürültüye maruz kalan bir işçi, işitme testi yapılmasını isteme hakkına sahiptir. </a:t>
            </a:r>
          </a:p>
          <a:p>
            <a:r>
              <a:rPr lang="tr-TR" b="1" dirty="0" smtClean="0"/>
              <a:t>Bir sağlık riskinin bulunması durumunda, en düşük </a:t>
            </a:r>
            <a:r>
              <a:rPr lang="tr-TR" b="1" dirty="0" err="1" smtClean="0"/>
              <a:t>maruziyet</a:t>
            </a:r>
            <a:r>
              <a:rPr lang="tr-TR" b="1" dirty="0" smtClean="0"/>
              <a:t> etkin değerlerini aşan gürültüye maruz kalan işçiler için de işitme testleri yapılacaktır.</a:t>
            </a:r>
            <a:endParaRPr lang="tr-TR"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TİTREŞİM</a:t>
            </a:r>
            <a:endParaRPr lang="tr-TR" b="1" dirty="0">
              <a:solidFill>
                <a:srgbClr val="FF0000"/>
              </a:solidFill>
            </a:endParaRPr>
          </a:p>
        </p:txBody>
      </p:sp>
      <p:sp>
        <p:nvSpPr>
          <p:cNvPr id="3" name="2 İçerik Yer Tutucusu"/>
          <p:cNvSpPr>
            <a:spLocks noGrp="1"/>
          </p:cNvSpPr>
          <p:nvPr>
            <p:ph idx="1"/>
          </p:nvPr>
        </p:nvSpPr>
        <p:spPr>
          <a:xfrm>
            <a:off x="457200" y="1600200"/>
            <a:ext cx="8229600" cy="4997152"/>
          </a:xfrm>
        </p:spPr>
        <p:txBody>
          <a:bodyPr>
            <a:normAutofit/>
          </a:bodyPr>
          <a:lstStyle/>
          <a:p>
            <a:r>
              <a:rPr lang="tr-TR" b="1" dirty="0" smtClean="0"/>
              <a:t>Titreşim bir denge noktası etrafındaki mekanik salınımdır. Bu </a:t>
            </a:r>
            <a:r>
              <a:rPr lang="tr-TR" b="1" dirty="0" err="1" smtClean="0"/>
              <a:t>salınımlar</a:t>
            </a:r>
            <a:r>
              <a:rPr lang="tr-TR" b="1" dirty="0" smtClean="0"/>
              <a:t> bir sarkacın hareketi şeklinde periyodik olabileceği gibi çakıllı bir yolda tekerleğin hareketi gibi rastgele de olabilir.</a:t>
            </a:r>
          </a:p>
          <a:p>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TİTREŞİM</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t>Sıklıkla, titreşim istenmeyen bir harekettir, çünkü boşa enerji harcar ve istenmeyen ses ve gürültü oluşturur. Örneğin, motorların, elektrik motorlarının ya da herhangi bir mekanik  aracın çalışması esnasındaki hareketi istenmeyen titreşimler üretir. Böyle titreşimler motorlardaki dönen parçaların balanssızlığından, düzensiz sürtünmeden veya dişli çarkların hareketinden kaynaklanabilir. Dikkatli tasarımlar, genellikle istenmeyen titreşimleri minimize ederler.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1224136"/>
          </a:xfrm>
        </p:spPr>
        <p:txBody>
          <a:bodyPr/>
          <a:lstStyle/>
          <a:p>
            <a:r>
              <a:rPr lang="tr-TR" b="1" dirty="0" smtClean="0">
                <a:solidFill>
                  <a:srgbClr val="FF0000"/>
                </a:solidFill>
              </a:rPr>
              <a:t>Gürültü</a:t>
            </a:r>
            <a:endParaRPr lang="tr-TR" dirty="0"/>
          </a:p>
        </p:txBody>
      </p:sp>
      <p:pic>
        <p:nvPicPr>
          <p:cNvPr id="4" name="Picture 4" descr="5-5"/>
          <p:cNvPicPr>
            <a:picLocks noGrp="1" noChangeAspect="1" noChangeArrowheads="1"/>
          </p:cNvPicPr>
          <p:nvPr>
            <p:ph idx="1"/>
          </p:nvPr>
        </p:nvPicPr>
        <p:blipFill>
          <a:blip r:embed="rId2" cstate="print">
            <a:lum bright="-18000"/>
          </a:blip>
          <a:srcRect/>
          <a:stretch>
            <a:fillRect/>
          </a:stretch>
        </p:blipFill>
        <p:spPr bwMode="auto">
          <a:xfrm>
            <a:off x="1763688" y="2132856"/>
            <a:ext cx="5760640" cy="3744416"/>
          </a:xfrm>
          <a:prstGeom prst="rect">
            <a:avLst/>
          </a:prstGeom>
          <a:noFill/>
          <a:ln w="38100">
            <a:solidFill>
              <a:srgbClr val="000066"/>
            </a:solid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TİTREŞİM</a:t>
            </a:r>
            <a:endParaRPr lang="tr-TR" dirty="0"/>
          </a:p>
        </p:txBody>
      </p:sp>
      <p:sp>
        <p:nvSpPr>
          <p:cNvPr id="3" name="2 İçerik Yer Tutucusu"/>
          <p:cNvSpPr>
            <a:spLocks noGrp="1"/>
          </p:cNvSpPr>
          <p:nvPr>
            <p:ph idx="1"/>
          </p:nvPr>
        </p:nvSpPr>
        <p:spPr/>
        <p:txBody>
          <a:bodyPr/>
          <a:lstStyle/>
          <a:p>
            <a:r>
              <a:rPr lang="tr-TR" b="1" dirty="0" smtClean="0"/>
              <a:t>Titreşim aşağıdaki 4 kategoride değerlendirilir:</a:t>
            </a:r>
          </a:p>
          <a:p>
            <a:r>
              <a:rPr lang="tr-TR" b="1" dirty="0" smtClean="0"/>
              <a:t>1-</a:t>
            </a:r>
            <a:r>
              <a:rPr lang="tr-TR" b="1" dirty="0" err="1" smtClean="0"/>
              <a:t>Harmonik</a:t>
            </a:r>
            <a:r>
              <a:rPr lang="tr-TR" b="1" dirty="0" smtClean="0"/>
              <a:t> Titreşim</a:t>
            </a:r>
          </a:p>
          <a:p>
            <a:r>
              <a:rPr lang="tr-TR" b="1" dirty="0" smtClean="0"/>
              <a:t>2-Periyodik Titreşim</a:t>
            </a:r>
          </a:p>
          <a:p>
            <a:r>
              <a:rPr lang="tr-TR" b="1" dirty="0" smtClean="0"/>
              <a:t>3-Rastgele Titreşim</a:t>
            </a:r>
          </a:p>
          <a:p>
            <a:r>
              <a:rPr lang="tr-TR" b="1" dirty="0" smtClean="0"/>
              <a:t>4-Geçici, Kısa Süreli Titreşim</a:t>
            </a:r>
          </a:p>
          <a:p>
            <a:r>
              <a:rPr lang="tr-TR" b="1" dirty="0" smtClean="0"/>
              <a:t>Pratikte çoğunlukla, bunların hepsinin birden kombinasyonu söz konusudur. </a:t>
            </a:r>
            <a:endParaRPr lang="tr-TR"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rgbClr val="FF0000"/>
                </a:solidFill>
              </a:rPr>
              <a:t>Harmonik</a:t>
            </a:r>
            <a:r>
              <a:rPr lang="tr-TR" b="1" dirty="0" smtClean="0">
                <a:solidFill>
                  <a:srgbClr val="FF0000"/>
                </a:solidFill>
              </a:rPr>
              <a:t> Titreşim</a:t>
            </a:r>
            <a:endParaRPr lang="tr-TR" b="1" dirty="0">
              <a:solidFill>
                <a:srgbClr val="FF0000"/>
              </a:solidFill>
            </a:endParaRPr>
          </a:p>
        </p:txBody>
      </p:sp>
      <p:pic>
        <p:nvPicPr>
          <p:cNvPr id="4" name="3 İçerik Yer Tutucusu" descr="C:\Documents and Settings\Administrator\Desktop\Masa Üstü\Murat Andaç-Modüller\UNSAL ERDEM\OSHA-SERTİFİKA MODULLERİ\HUMAN VIBRATION-BASIC\3_dosyalar\Image62.gif"/>
          <p:cNvPicPr>
            <a:picLocks noGrp="1"/>
          </p:cNvPicPr>
          <p:nvPr>
            <p:ph idx="1"/>
          </p:nvPr>
        </p:nvPicPr>
        <p:blipFill>
          <a:blip r:embed="rId2" cstate="print"/>
          <a:srcRect/>
          <a:stretch>
            <a:fillRect/>
          </a:stretch>
        </p:blipFill>
        <p:spPr bwMode="auto">
          <a:xfrm>
            <a:off x="1979712" y="2276872"/>
            <a:ext cx="5256584" cy="2736304"/>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Periyodik Titreşim</a:t>
            </a:r>
            <a:endParaRPr lang="tr-TR" b="1" dirty="0">
              <a:solidFill>
                <a:srgbClr val="FF0000"/>
              </a:solidFill>
            </a:endParaRPr>
          </a:p>
        </p:txBody>
      </p:sp>
      <p:pic>
        <p:nvPicPr>
          <p:cNvPr id="4" name="3 İçerik Yer Tutucusu" descr="C:\Documents and Settings\Administrator\Desktop\Masa Üstü\Murat Andaç-Modüller\UNSAL ERDEM\OSHA-SERTİFİKA MODULLERİ\HUMAN VIBRATION-BASIC\3_dosyalar\Image63.gif"/>
          <p:cNvPicPr>
            <a:picLocks noGrp="1"/>
          </p:cNvPicPr>
          <p:nvPr>
            <p:ph idx="1"/>
          </p:nvPr>
        </p:nvPicPr>
        <p:blipFill>
          <a:blip r:embed="rId2" cstate="print"/>
          <a:srcRect/>
          <a:stretch>
            <a:fillRect/>
          </a:stretch>
        </p:blipFill>
        <p:spPr bwMode="auto">
          <a:xfrm>
            <a:off x="1907704" y="2276872"/>
            <a:ext cx="5112568" cy="2381647"/>
          </a:xfrm>
          <a:prstGeom prst="rect">
            <a:avLst/>
          </a:prstGeom>
          <a:noFill/>
          <a:ln w="9525">
            <a:noFill/>
            <a:miter lim="800000"/>
            <a:headEnd/>
            <a:tailEnd/>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Rastgele Titreşim</a:t>
            </a:r>
            <a:endParaRPr lang="tr-TR" b="1" dirty="0">
              <a:solidFill>
                <a:srgbClr val="FF0000"/>
              </a:solidFill>
            </a:endParaRPr>
          </a:p>
        </p:txBody>
      </p:sp>
      <p:pic>
        <p:nvPicPr>
          <p:cNvPr id="4" name="3 İçerik Yer Tutucusu" descr="C:\Documents and Settings\Administrator\Desktop\Masa Üstü\Murat Andaç-Modüller\UNSAL ERDEM\OSHA-SERTİFİKA MODULLERİ\HUMAN VIBRATION-BASIC\3_dosyalar\Image64.gif"/>
          <p:cNvPicPr>
            <a:picLocks noGrp="1"/>
          </p:cNvPicPr>
          <p:nvPr>
            <p:ph idx="1"/>
          </p:nvPr>
        </p:nvPicPr>
        <p:blipFill>
          <a:blip r:embed="rId2" cstate="print"/>
          <a:srcRect/>
          <a:stretch>
            <a:fillRect/>
          </a:stretch>
        </p:blipFill>
        <p:spPr bwMode="auto">
          <a:xfrm>
            <a:off x="1763688" y="2276873"/>
            <a:ext cx="5616624" cy="2448322"/>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Geçici, Kısa Süreli Titreşim</a:t>
            </a:r>
            <a:endParaRPr lang="tr-TR" b="1" dirty="0">
              <a:solidFill>
                <a:srgbClr val="FF0000"/>
              </a:solidFill>
            </a:endParaRPr>
          </a:p>
        </p:txBody>
      </p:sp>
      <p:pic>
        <p:nvPicPr>
          <p:cNvPr id="4" name="3 İçerik Yer Tutucusu" descr="C:\Documents and Settings\Administrator\Desktop\Masa Üstü\Murat Andaç-Modüller\UNSAL ERDEM\OSHA-SERTİFİKA MODULLERİ\HUMAN VIBRATION-BASIC\3_dosyalar\image65.jpg"/>
          <p:cNvPicPr>
            <a:picLocks noGrp="1"/>
          </p:cNvPicPr>
          <p:nvPr>
            <p:ph idx="1"/>
          </p:nvPr>
        </p:nvPicPr>
        <p:blipFill>
          <a:blip r:embed="rId2" cstate="print"/>
          <a:srcRect/>
          <a:stretch>
            <a:fillRect/>
          </a:stretch>
        </p:blipFill>
        <p:spPr bwMode="auto">
          <a:xfrm>
            <a:off x="1979712" y="2420888"/>
            <a:ext cx="5256584" cy="2376264"/>
          </a:xfrm>
          <a:prstGeom prst="rect">
            <a:avLst/>
          </a:prstGeom>
          <a:noFill/>
          <a:ln w="9525">
            <a:noFill/>
            <a:miter lim="800000"/>
            <a:headEnd/>
            <a:tailEn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TİTREŞİM</a:t>
            </a:r>
            <a:endParaRPr lang="tr-TR" dirty="0"/>
          </a:p>
        </p:txBody>
      </p:sp>
      <p:sp>
        <p:nvSpPr>
          <p:cNvPr id="3" name="2 İçerik Yer Tutucusu"/>
          <p:cNvSpPr>
            <a:spLocks noGrp="1"/>
          </p:cNvSpPr>
          <p:nvPr>
            <p:ph idx="1"/>
          </p:nvPr>
        </p:nvSpPr>
        <p:spPr/>
        <p:txBody>
          <a:bodyPr/>
          <a:lstStyle/>
          <a:p>
            <a:r>
              <a:rPr lang="tr-TR" b="1" dirty="0" smtClean="0">
                <a:solidFill>
                  <a:srgbClr val="FF0000"/>
                </a:solidFill>
              </a:rPr>
              <a:t>El-Kol Titreşimi : </a:t>
            </a:r>
            <a:r>
              <a:rPr lang="tr-TR" b="1" dirty="0" smtClean="0"/>
              <a:t>İnsanda el-kol sistemine aktarıldığında, işçilerin sağlık ve güvenliği için risk oluşturan ve özellikle de, </a:t>
            </a:r>
            <a:r>
              <a:rPr lang="tr-TR" b="1" dirty="0" smtClean="0">
                <a:solidFill>
                  <a:srgbClr val="FF0000"/>
                </a:solidFill>
              </a:rPr>
              <a:t>damar, kemik, eklem, sinir ve kas bozukluklarına</a:t>
            </a:r>
            <a:r>
              <a:rPr lang="tr-TR" b="1" dirty="0" smtClean="0"/>
              <a:t> yol açan mekanik titreşimdir.</a:t>
            </a:r>
            <a:endParaRPr lang="tr-TR" b="1" dirty="0">
              <a:solidFill>
                <a:srgbClr val="FF00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EL-KOL TİTREŞİMİ MARUZİYETİ</a:t>
            </a:r>
            <a:endParaRPr lang="tr-TR" b="1" dirty="0">
              <a:solidFill>
                <a:srgbClr val="FF0000"/>
              </a:solidFill>
            </a:endParaRPr>
          </a:p>
        </p:txBody>
      </p:sp>
      <p:pic>
        <p:nvPicPr>
          <p:cNvPr id="4" name="3 Resim" descr="C:\Documents and Settings\Administrator\Desktop\Masa Üstü\Murat Andaç-Modüller\UNSAL ERDEM\OSHA-SERTİFİKA MODULLERİ\HUMAN VIBRATION-BASIC\2_dosyalar\image58.jpg"/>
          <p:cNvPicPr/>
          <p:nvPr/>
        </p:nvPicPr>
        <p:blipFill>
          <a:blip r:embed="rId2" cstate="print"/>
          <a:srcRect/>
          <a:stretch>
            <a:fillRect/>
          </a:stretch>
        </p:blipFill>
        <p:spPr bwMode="auto">
          <a:xfrm>
            <a:off x="1979712" y="2132856"/>
            <a:ext cx="4968552" cy="3456384"/>
          </a:xfrm>
          <a:prstGeom prst="rect">
            <a:avLst/>
          </a:prstGeom>
          <a:noFill/>
          <a:ln w="9525">
            <a:noFill/>
            <a:miter lim="800000"/>
            <a:headEnd/>
            <a:tailEnd/>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EL-KOL TİTREŞİMİ MARUZİYETİ</a:t>
            </a:r>
            <a:endParaRPr lang="tr-TR" dirty="0"/>
          </a:p>
        </p:txBody>
      </p:sp>
      <p:sp>
        <p:nvSpPr>
          <p:cNvPr id="3" name="2 İçerik Yer Tutucusu"/>
          <p:cNvSpPr>
            <a:spLocks noGrp="1"/>
          </p:cNvSpPr>
          <p:nvPr>
            <p:ph idx="1"/>
          </p:nvPr>
        </p:nvSpPr>
        <p:spPr/>
        <p:txBody>
          <a:bodyPr>
            <a:normAutofit lnSpcReduction="10000"/>
          </a:bodyPr>
          <a:lstStyle/>
          <a:p>
            <a:r>
              <a:rPr lang="tr-TR" b="1" dirty="0" smtClean="0"/>
              <a:t>Çalışma hayatında el-kol vibrasyonu sık karşılaşılan bir durumdur. Titreşimli el cihazlarını (</a:t>
            </a:r>
            <a:r>
              <a:rPr lang="tr-TR" b="1" dirty="0" err="1" smtClean="0"/>
              <a:t>pnömatik</a:t>
            </a:r>
            <a:r>
              <a:rPr lang="tr-TR" b="1" dirty="0" smtClean="0"/>
              <a:t> çekiç, </a:t>
            </a:r>
            <a:r>
              <a:rPr lang="tr-TR" b="1" dirty="0" err="1" smtClean="0"/>
              <a:t>pnömatik</a:t>
            </a:r>
            <a:r>
              <a:rPr lang="tr-TR" b="1" dirty="0" smtClean="0"/>
              <a:t> matkap vb.) kullananlar bu açıdan risk altındadır. Kırma, delme ve yıkma makineleriyle uzun yıllar yapılan çalışmalar el-kol kemiklerinin ve  eklemlerin aşınmasına sebep olur. Titreşim en çok ellerde ve bir miktar da bilek ve kollarda hissedilir.  Elde iç kanamalar ve el sinirlerinin hasarı tablosu oluşabilir. </a:t>
            </a:r>
            <a:endParaRPr lang="tr-TR"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EL-KOL TİTREŞİMİ MARUZİYETİ</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t>Titreşim nedeniyle zaman içinde el parmaklarında dolaşım bozukluğu meydana gelir. El parmaklarında beyazlaşma, soğuma ve ağrı ile seyreden tablo ortaya çıkar. Bu tabloya “beyaz parmak” (</a:t>
            </a:r>
            <a:r>
              <a:rPr lang="tr-TR" b="1" dirty="0" err="1" smtClean="0"/>
              <a:t>Vibration</a:t>
            </a:r>
            <a:r>
              <a:rPr lang="tr-TR" b="1" dirty="0" smtClean="0"/>
              <a:t>-</a:t>
            </a:r>
            <a:r>
              <a:rPr lang="tr-TR" b="1" dirty="0" err="1" smtClean="0"/>
              <a:t>induced</a:t>
            </a:r>
            <a:r>
              <a:rPr lang="tr-TR" b="1" dirty="0" smtClean="0"/>
              <a:t> </a:t>
            </a:r>
            <a:r>
              <a:rPr lang="tr-TR" b="1" dirty="0" err="1" smtClean="0"/>
              <a:t>white</a:t>
            </a:r>
            <a:r>
              <a:rPr lang="tr-TR" b="1" dirty="0" smtClean="0"/>
              <a:t> </a:t>
            </a:r>
            <a:r>
              <a:rPr lang="tr-TR" b="1" dirty="0" err="1" smtClean="0"/>
              <a:t>finger</a:t>
            </a:r>
            <a:r>
              <a:rPr lang="tr-TR" b="1" dirty="0" smtClean="0"/>
              <a:t>) adı verilmektedir. Semptomlar soğukta artar. Korunma amacı ile yapılacaklar arasında bu tür cihazların sap kısımlarının titreşimi </a:t>
            </a:r>
            <a:r>
              <a:rPr lang="tr-TR" b="1" dirty="0" err="1" smtClean="0"/>
              <a:t>absorbe</a:t>
            </a:r>
            <a:r>
              <a:rPr lang="tr-TR" b="1" dirty="0" smtClean="0"/>
              <a:t> eden yapıda olması çok önemlidir. Ayrıca ellerin sıcak tutulması da yarar sağlar.</a:t>
            </a:r>
            <a:endParaRPr lang="tr-TR" b="1"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TİTREŞİM</a:t>
            </a:r>
            <a:endParaRPr lang="tr-TR" dirty="0"/>
          </a:p>
        </p:txBody>
      </p:sp>
      <p:sp>
        <p:nvSpPr>
          <p:cNvPr id="3" name="2 İçerik Yer Tutucusu"/>
          <p:cNvSpPr>
            <a:spLocks noGrp="1"/>
          </p:cNvSpPr>
          <p:nvPr>
            <p:ph idx="1"/>
          </p:nvPr>
        </p:nvSpPr>
        <p:spPr/>
        <p:txBody>
          <a:bodyPr/>
          <a:lstStyle/>
          <a:p>
            <a:r>
              <a:rPr lang="tr-TR" b="1" dirty="0" smtClean="0">
                <a:solidFill>
                  <a:srgbClr val="FF0000"/>
                </a:solidFill>
              </a:rPr>
              <a:t>Bütün Vücut Titreşimi : </a:t>
            </a:r>
            <a:r>
              <a:rPr lang="tr-TR" b="1" dirty="0" smtClean="0"/>
              <a:t>Vücudun tümüne aktarıldığında, işçilerin sağlık ve güvenliği için risk oluşturan, özellikle de </a:t>
            </a:r>
            <a:r>
              <a:rPr lang="tr-TR" b="1" dirty="0" smtClean="0">
                <a:solidFill>
                  <a:srgbClr val="FF0000"/>
                </a:solidFill>
              </a:rPr>
              <a:t>bel bölgesinde rahatsızlık ve omurgada travmaya </a:t>
            </a:r>
            <a:r>
              <a:rPr lang="tr-TR" b="1" dirty="0" smtClean="0"/>
              <a:t>yol açan mekanik titreşimdir.</a:t>
            </a:r>
            <a:endParaRPr lang="tr-T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KULAĞIN YAPISI</a:t>
            </a:r>
            <a:endParaRPr lang="tr-TR" b="1" dirty="0">
              <a:solidFill>
                <a:srgbClr val="FF0000"/>
              </a:solidFill>
            </a:endParaRPr>
          </a:p>
        </p:txBody>
      </p:sp>
      <p:pic>
        <p:nvPicPr>
          <p:cNvPr id="4" name="3 İçerik Yer Tutucusu" descr="C:\Documents and Settings\Administrator\Desktop\Masa Üstü\Murat Andaç-Modüller\UNSAL ERDEM\OSHA-SERTİFİKA MODULLERİ\HEARING MECHANISM\4_dosyalar\l101_05.jpg"/>
          <p:cNvPicPr>
            <a:picLocks noGrp="1"/>
          </p:cNvPicPr>
          <p:nvPr>
            <p:ph idx="1"/>
          </p:nvPr>
        </p:nvPicPr>
        <p:blipFill>
          <a:blip r:embed="rId2" cstate="print"/>
          <a:srcRect/>
          <a:stretch>
            <a:fillRect/>
          </a:stretch>
        </p:blipFill>
        <p:spPr bwMode="auto">
          <a:xfrm>
            <a:off x="1547664" y="2204864"/>
            <a:ext cx="6048672" cy="3528392"/>
          </a:xfrm>
          <a:prstGeom prst="rect">
            <a:avLst/>
          </a:prstGeom>
          <a:noFill/>
          <a:ln w="9525">
            <a:noFill/>
            <a:miter lim="800000"/>
            <a:headEnd/>
            <a:tailEnd/>
          </a:ln>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BÜTÜN VÜCUT TİTREŞİMİ  MARUZİYETİ</a:t>
            </a:r>
            <a:endParaRPr lang="tr-TR" b="1" dirty="0">
              <a:solidFill>
                <a:srgbClr val="FF0000"/>
              </a:solidFill>
            </a:endParaRPr>
          </a:p>
        </p:txBody>
      </p:sp>
      <p:pic>
        <p:nvPicPr>
          <p:cNvPr id="4" name="3 Resim" descr="C:\Documents and Settings\Administrator\Desktop\Masa Üstü\Murat Andaç-Modüller\UNSAL ERDEM\OSHA-SERTİFİKA MODULLERİ\HUMAN VIBRATION-BASIC\3_dosyalar\image60.jpg"/>
          <p:cNvPicPr/>
          <p:nvPr/>
        </p:nvPicPr>
        <p:blipFill>
          <a:blip r:embed="rId2" cstate="print"/>
          <a:srcRect/>
          <a:stretch>
            <a:fillRect/>
          </a:stretch>
        </p:blipFill>
        <p:spPr bwMode="auto">
          <a:xfrm>
            <a:off x="1547664" y="2204864"/>
            <a:ext cx="6120680" cy="3672408"/>
          </a:xfrm>
          <a:prstGeom prst="rect">
            <a:avLst/>
          </a:prstGeom>
          <a:noFill/>
          <a:ln w="9525">
            <a:noFill/>
            <a:miter lim="800000"/>
            <a:headEnd/>
            <a:tailEnd/>
          </a:ln>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TİTREŞİM</a:t>
            </a:r>
            <a:endParaRPr lang="tr-TR" dirty="0"/>
          </a:p>
        </p:txBody>
      </p:sp>
      <p:sp>
        <p:nvSpPr>
          <p:cNvPr id="3" name="2 İçerik Yer Tutucusu"/>
          <p:cNvSpPr>
            <a:spLocks noGrp="1"/>
          </p:cNvSpPr>
          <p:nvPr>
            <p:ph idx="1"/>
          </p:nvPr>
        </p:nvSpPr>
        <p:spPr/>
        <p:txBody>
          <a:bodyPr/>
          <a:lstStyle/>
          <a:p>
            <a:r>
              <a:rPr lang="tr-TR" b="1" dirty="0" err="1" smtClean="0">
                <a:solidFill>
                  <a:srgbClr val="FF0000"/>
                </a:solidFill>
              </a:rPr>
              <a:t>Maruziyet</a:t>
            </a:r>
            <a:r>
              <a:rPr lang="tr-TR" b="1" dirty="0" smtClean="0">
                <a:solidFill>
                  <a:srgbClr val="FF0000"/>
                </a:solidFill>
              </a:rPr>
              <a:t> Sınır Değerleri ve </a:t>
            </a:r>
            <a:r>
              <a:rPr lang="tr-TR" b="1" dirty="0" err="1" smtClean="0">
                <a:solidFill>
                  <a:srgbClr val="FF0000"/>
                </a:solidFill>
              </a:rPr>
              <a:t>Maruziyet</a:t>
            </a:r>
            <a:r>
              <a:rPr lang="tr-TR" b="1" dirty="0" smtClean="0">
                <a:solidFill>
                  <a:srgbClr val="FF0000"/>
                </a:solidFill>
              </a:rPr>
              <a:t> Etkin Değerleri :</a:t>
            </a:r>
          </a:p>
          <a:p>
            <a:r>
              <a:rPr lang="tr-TR" b="1" dirty="0" smtClean="0"/>
              <a:t>El-Kol Titreşimi için; </a:t>
            </a:r>
          </a:p>
          <a:p>
            <a:r>
              <a:rPr lang="tr-TR" b="1" dirty="0" smtClean="0"/>
              <a:t>8 saatlik çalışma süresi için günlük </a:t>
            </a:r>
            <a:r>
              <a:rPr lang="tr-TR" b="1" dirty="0" err="1" smtClean="0"/>
              <a:t>maruziyet</a:t>
            </a:r>
            <a:r>
              <a:rPr lang="tr-TR" b="1" dirty="0" smtClean="0"/>
              <a:t> sınır değeri 5 m/s2,</a:t>
            </a:r>
          </a:p>
          <a:p>
            <a:r>
              <a:rPr lang="tr-TR" b="1" dirty="0" smtClean="0"/>
              <a:t>8 saatlik çalışma süresi için günlük </a:t>
            </a:r>
            <a:r>
              <a:rPr lang="tr-TR" b="1" dirty="0" err="1" smtClean="0"/>
              <a:t>maruziyet</a:t>
            </a:r>
            <a:r>
              <a:rPr lang="tr-TR" b="1" dirty="0" smtClean="0"/>
              <a:t> etkin değeri 2,5 m/s2. </a:t>
            </a:r>
            <a:endParaRPr lang="tr-TR" b="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TİTREŞİM</a:t>
            </a:r>
            <a:endParaRPr lang="tr-TR" dirty="0"/>
          </a:p>
        </p:txBody>
      </p:sp>
      <p:sp>
        <p:nvSpPr>
          <p:cNvPr id="3" name="2 İçerik Yer Tutucusu"/>
          <p:cNvSpPr>
            <a:spLocks noGrp="1"/>
          </p:cNvSpPr>
          <p:nvPr>
            <p:ph idx="1"/>
          </p:nvPr>
        </p:nvSpPr>
        <p:spPr/>
        <p:txBody>
          <a:bodyPr/>
          <a:lstStyle/>
          <a:p>
            <a:r>
              <a:rPr lang="tr-TR" b="1" dirty="0" smtClean="0"/>
              <a:t>Bütün Vücut Titreşimi için;</a:t>
            </a:r>
          </a:p>
          <a:p>
            <a:r>
              <a:rPr lang="tr-TR" b="1" dirty="0" smtClean="0"/>
              <a:t>8 saatlik çalışma süresi için günlük </a:t>
            </a:r>
            <a:r>
              <a:rPr lang="tr-TR" b="1" dirty="0" err="1" smtClean="0"/>
              <a:t>maruziyet</a:t>
            </a:r>
            <a:r>
              <a:rPr lang="tr-TR" b="1" dirty="0" smtClean="0"/>
              <a:t> sınır değeri 1,15 m/s2,</a:t>
            </a:r>
          </a:p>
          <a:p>
            <a:r>
              <a:rPr lang="tr-TR" b="1" dirty="0" smtClean="0"/>
              <a:t>8 saatlik çalışma süresi için günlük </a:t>
            </a:r>
            <a:r>
              <a:rPr lang="tr-TR" b="1" dirty="0" err="1" smtClean="0"/>
              <a:t>maruziyet</a:t>
            </a:r>
            <a:r>
              <a:rPr lang="tr-TR" b="1" dirty="0" smtClean="0"/>
              <a:t> etkin değeri 0,5 m/s2.</a:t>
            </a:r>
            <a:endParaRPr lang="tr-TR"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RİSK DEĞERLENDİRMESİ</a:t>
            </a:r>
            <a:endParaRPr lang="tr-TR" dirty="0"/>
          </a:p>
        </p:txBody>
      </p:sp>
      <p:sp>
        <p:nvSpPr>
          <p:cNvPr id="3" name="2 İçerik Yer Tutucusu"/>
          <p:cNvSpPr>
            <a:spLocks noGrp="1"/>
          </p:cNvSpPr>
          <p:nvPr>
            <p:ph idx="1"/>
          </p:nvPr>
        </p:nvSpPr>
        <p:spPr/>
        <p:txBody>
          <a:bodyPr>
            <a:normAutofit lnSpcReduction="10000"/>
          </a:bodyPr>
          <a:lstStyle/>
          <a:p>
            <a:r>
              <a:rPr lang="tr-TR" b="1" dirty="0" smtClean="0"/>
              <a:t>Risk değerlendirmesinde, özellikle aşağıdaki hususlar dikkate alınacaktır:</a:t>
            </a:r>
          </a:p>
          <a:p>
            <a:r>
              <a:rPr lang="tr-TR" b="1" dirty="0" smtClean="0"/>
              <a:t>Aralıklı titreşim ve tekrarlanan şoklara </a:t>
            </a:r>
            <a:r>
              <a:rPr lang="tr-TR" b="1" dirty="0" err="1" smtClean="0"/>
              <a:t>maruziyet</a:t>
            </a:r>
            <a:r>
              <a:rPr lang="tr-TR" b="1" dirty="0" smtClean="0"/>
              <a:t> de dahil olmak üzere </a:t>
            </a:r>
            <a:r>
              <a:rPr lang="tr-TR" b="1" dirty="0" err="1" smtClean="0"/>
              <a:t>maruziyetin</a:t>
            </a:r>
            <a:r>
              <a:rPr lang="tr-TR" b="1" dirty="0" smtClean="0"/>
              <a:t> türü, düzeyi ve süresi,</a:t>
            </a:r>
          </a:p>
          <a:p>
            <a:r>
              <a:rPr lang="tr-TR" b="1" dirty="0" err="1" smtClean="0"/>
              <a:t>Maruziyet</a:t>
            </a:r>
            <a:r>
              <a:rPr lang="tr-TR" b="1" dirty="0" smtClean="0"/>
              <a:t> sınır değerleri ve </a:t>
            </a:r>
            <a:r>
              <a:rPr lang="tr-TR" b="1" dirty="0" err="1" smtClean="0"/>
              <a:t>maruziyet</a:t>
            </a:r>
            <a:r>
              <a:rPr lang="tr-TR" b="1" dirty="0" smtClean="0"/>
              <a:t> etkin değerleri,</a:t>
            </a:r>
          </a:p>
          <a:p>
            <a:r>
              <a:rPr lang="tr-TR" b="1" dirty="0" smtClean="0"/>
              <a:t>Riske duyarlı işçilerin sağlık ve güvenliğine olan etkiler,</a:t>
            </a:r>
          </a:p>
          <a:p>
            <a:endParaRPr lang="tr-TR"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RİSK DEĞERLENDİRMESİ</a:t>
            </a:r>
            <a:endParaRPr lang="tr-TR" dirty="0"/>
          </a:p>
        </p:txBody>
      </p:sp>
      <p:sp>
        <p:nvSpPr>
          <p:cNvPr id="3" name="2 İçerik Yer Tutucusu"/>
          <p:cNvSpPr>
            <a:spLocks noGrp="1"/>
          </p:cNvSpPr>
          <p:nvPr>
            <p:ph idx="1"/>
          </p:nvPr>
        </p:nvSpPr>
        <p:spPr/>
        <p:txBody>
          <a:bodyPr>
            <a:normAutofit fontScale="92500"/>
          </a:bodyPr>
          <a:lstStyle/>
          <a:p>
            <a:r>
              <a:rPr lang="tr-TR" b="1" dirty="0" smtClean="0"/>
              <a:t>Mekanik titreşim ile işyeri veya başka bir iş ekipmanı arasındaki etkileşimden kaynaklanan ve işçinin güvenliğine tesir eden dolaylı etkileri,</a:t>
            </a:r>
          </a:p>
          <a:p>
            <a:r>
              <a:rPr lang="tr-TR" b="1" dirty="0" smtClean="0"/>
              <a:t>Mevcut ekipman yerine kullanılabilecek, mekanik titreşime </a:t>
            </a:r>
            <a:r>
              <a:rPr lang="tr-TR" b="1" dirty="0" err="1" smtClean="0"/>
              <a:t>maruziyet</a:t>
            </a:r>
            <a:r>
              <a:rPr lang="tr-TR" b="1" dirty="0" smtClean="0"/>
              <a:t> düzeyini azaltacak şekilde tasarlanmış iş ekipmanının bulunup bulunmadığı,</a:t>
            </a:r>
          </a:p>
          <a:p>
            <a:r>
              <a:rPr lang="tr-TR" b="1" dirty="0" smtClean="0"/>
              <a:t>Düşük sıcaklık ve bunun gibi özel çalışma koşulları.</a:t>
            </a:r>
            <a:endParaRPr lang="tr-TR" b="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MARUZİYETİN ÖNLENMESİ VEYA AZALTILMASI</a:t>
            </a:r>
            <a:endParaRPr lang="tr-TR" dirty="0"/>
          </a:p>
        </p:txBody>
      </p:sp>
      <p:sp>
        <p:nvSpPr>
          <p:cNvPr id="3" name="2 İçerik Yer Tutucusu"/>
          <p:cNvSpPr>
            <a:spLocks noGrp="1"/>
          </p:cNvSpPr>
          <p:nvPr>
            <p:ph idx="1"/>
          </p:nvPr>
        </p:nvSpPr>
        <p:spPr/>
        <p:txBody>
          <a:bodyPr/>
          <a:lstStyle/>
          <a:p>
            <a:r>
              <a:rPr lang="tr-TR" b="1" dirty="0" smtClean="0"/>
              <a:t>Mekanik titreşime </a:t>
            </a:r>
            <a:r>
              <a:rPr lang="tr-TR" b="1" dirty="0" err="1" smtClean="0"/>
              <a:t>maruziyetin</a:t>
            </a:r>
            <a:r>
              <a:rPr lang="tr-TR" b="1" dirty="0" smtClean="0"/>
              <a:t> önlenmesi veya azaltılması için; teknik ilerlemeler </a:t>
            </a:r>
            <a:r>
              <a:rPr lang="tr-TR" b="1" dirty="0" err="1" smtClean="0"/>
              <a:t>gözönünde</a:t>
            </a:r>
            <a:r>
              <a:rPr lang="tr-TR" b="1" dirty="0" smtClean="0"/>
              <a:t> bulundurularak, riskler öncelikle kaynağında </a:t>
            </a:r>
            <a:r>
              <a:rPr lang="tr-TR" b="1" dirty="0" err="1" smtClean="0"/>
              <a:t>yokedilecek</a:t>
            </a:r>
            <a:r>
              <a:rPr lang="tr-TR" b="1" dirty="0" smtClean="0"/>
              <a:t> veya en aza indirilecektir.</a:t>
            </a:r>
          </a:p>
          <a:p>
            <a:r>
              <a:rPr lang="tr-TR" b="1" dirty="0" smtClean="0"/>
              <a:t>İşveren, mekanik titreşime ve yol açtığı risklere </a:t>
            </a:r>
            <a:r>
              <a:rPr lang="tr-TR" b="1" dirty="0" err="1" smtClean="0"/>
              <a:t>maruziyeti</a:t>
            </a:r>
            <a:r>
              <a:rPr lang="tr-TR" b="1" dirty="0" smtClean="0"/>
              <a:t> en aza indirmek için özellikle aşağıdaki hususları dikkate alacaktır:</a:t>
            </a:r>
            <a:endParaRPr lang="tr-TR" b="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MARUZİYETİN ÖNLENMESİ VEYA AZALTILMASI</a:t>
            </a:r>
            <a:endParaRPr lang="tr-TR" dirty="0"/>
          </a:p>
        </p:txBody>
      </p:sp>
      <p:sp>
        <p:nvSpPr>
          <p:cNvPr id="3" name="2 İçerik Yer Tutucusu"/>
          <p:cNvSpPr>
            <a:spLocks noGrp="1"/>
          </p:cNvSpPr>
          <p:nvPr>
            <p:ph idx="1"/>
          </p:nvPr>
        </p:nvSpPr>
        <p:spPr/>
        <p:txBody>
          <a:bodyPr>
            <a:normAutofit fontScale="92500"/>
          </a:bodyPr>
          <a:lstStyle/>
          <a:p>
            <a:r>
              <a:rPr lang="tr-TR" b="1" dirty="0" smtClean="0"/>
              <a:t>Mekanik titreşime </a:t>
            </a:r>
            <a:r>
              <a:rPr lang="tr-TR" b="1" dirty="0" err="1" smtClean="0"/>
              <a:t>maruziyeti</a:t>
            </a:r>
            <a:r>
              <a:rPr lang="tr-TR" b="1" dirty="0" smtClean="0"/>
              <a:t> azaltan başka çalışma yöntemleri,</a:t>
            </a:r>
          </a:p>
          <a:p>
            <a:r>
              <a:rPr lang="tr-TR" b="1" dirty="0" smtClean="0"/>
              <a:t>Mümkün olan en az titreşimi oluşturacak uygun ergonomik tasarım ve uygun iş ekipmanı seçimi,</a:t>
            </a:r>
          </a:p>
          <a:p>
            <a:r>
              <a:rPr lang="tr-TR" b="1" dirty="0" smtClean="0"/>
              <a:t>Titreşimin zarar verme riskini azaltmak için, bütün vücut titreşimini etkili bir biçimde azaltan oturma yerleri ve el-kol sistemine aktarılan titreşimi azaltan el tutma yerleri ve benzeri yardımcı donanım sağlanması,</a:t>
            </a:r>
            <a:endParaRPr lang="tr-TR" b="1"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MARUZİYETİN ÖNLENMESİ VEYA AZALTILMASI</a:t>
            </a:r>
            <a:endParaRPr lang="tr-TR" dirty="0"/>
          </a:p>
        </p:txBody>
      </p:sp>
      <p:sp>
        <p:nvSpPr>
          <p:cNvPr id="3" name="2 İçerik Yer Tutucusu"/>
          <p:cNvSpPr>
            <a:spLocks noGrp="1"/>
          </p:cNvSpPr>
          <p:nvPr>
            <p:ph idx="1"/>
          </p:nvPr>
        </p:nvSpPr>
        <p:spPr/>
        <p:txBody>
          <a:bodyPr/>
          <a:lstStyle/>
          <a:p>
            <a:r>
              <a:rPr lang="tr-TR" b="1" dirty="0" smtClean="0"/>
              <a:t>İşyeri, işyeri sistemleri ve iş ekipmanları için uygun bakım </a:t>
            </a:r>
            <a:r>
              <a:rPr lang="tr-TR" b="1" dirty="0" err="1" smtClean="0"/>
              <a:t>proramları</a:t>
            </a:r>
            <a:r>
              <a:rPr lang="tr-TR" b="1" dirty="0" smtClean="0"/>
              <a:t>,</a:t>
            </a:r>
          </a:p>
          <a:p>
            <a:r>
              <a:rPr lang="tr-TR" b="1" dirty="0" smtClean="0"/>
              <a:t>İşyerlerinin ve çalışma yerlerinin tasarımı ve düzeni,</a:t>
            </a:r>
          </a:p>
          <a:p>
            <a:r>
              <a:rPr lang="tr-TR" b="1" dirty="0" smtClean="0"/>
              <a:t>İşçilere, iş ekipmanını doğru ve güvenli bir biçimde kullanmaları için uygun bilgi, eğitim ve talimat verilmesi,</a:t>
            </a:r>
          </a:p>
          <a:p>
            <a:r>
              <a:rPr lang="tr-TR" b="1" dirty="0" err="1" smtClean="0"/>
              <a:t>Maruziyet</a:t>
            </a:r>
            <a:r>
              <a:rPr lang="tr-TR" b="1" dirty="0" smtClean="0"/>
              <a:t> süresi ve şiddetinin sınırlanması,</a:t>
            </a:r>
            <a:endParaRPr lang="tr-TR" b="1"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MARUZİYETİN ÖNLENMESİ VEYA AZALTILMASI</a:t>
            </a:r>
            <a:endParaRPr lang="tr-TR" dirty="0"/>
          </a:p>
        </p:txBody>
      </p:sp>
      <p:sp>
        <p:nvSpPr>
          <p:cNvPr id="3" name="2 İçerik Yer Tutucusu"/>
          <p:cNvSpPr>
            <a:spLocks noGrp="1"/>
          </p:cNvSpPr>
          <p:nvPr>
            <p:ph idx="1"/>
          </p:nvPr>
        </p:nvSpPr>
        <p:spPr/>
        <p:txBody>
          <a:bodyPr>
            <a:normAutofit lnSpcReduction="10000"/>
          </a:bodyPr>
          <a:lstStyle/>
          <a:p>
            <a:r>
              <a:rPr lang="tr-TR" b="1" dirty="0" smtClean="0"/>
              <a:t>Yeterli dinlenme sürelerini kapsayan uygun çalışma programı,</a:t>
            </a:r>
          </a:p>
          <a:p>
            <a:r>
              <a:rPr lang="tr-TR" b="1" dirty="0" smtClean="0"/>
              <a:t>Maruz kalan işçiyi soğuktan ve nemden koruyacak giysi sağlanması.</a:t>
            </a:r>
          </a:p>
          <a:p>
            <a:r>
              <a:rPr lang="tr-TR" b="1" dirty="0" smtClean="0"/>
              <a:t>İşçiler, hiçbir durumda </a:t>
            </a:r>
            <a:r>
              <a:rPr lang="tr-TR" b="1" dirty="0" err="1" smtClean="0"/>
              <a:t>maruziyet</a:t>
            </a:r>
            <a:r>
              <a:rPr lang="tr-TR" b="1" dirty="0" smtClean="0"/>
              <a:t> sınır değerlerini aşan titreşime maruz bırakılmayacaktır. </a:t>
            </a:r>
            <a:r>
              <a:rPr lang="tr-TR" b="1" dirty="0" err="1" smtClean="0"/>
              <a:t>Maruziyet</a:t>
            </a:r>
            <a:r>
              <a:rPr lang="tr-TR" b="1" dirty="0" smtClean="0"/>
              <a:t> sınır değerleri aşılmış ise, işveren, </a:t>
            </a:r>
            <a:r>
              <a:rPr lang="tr-TR" b="1" dirty="0" err="1" smtClean="0"/>
              <a:t>maruziyeti</a:t>
            </a:r>
            <a:r>
              <a:rPr lang="tr-TR" b="1" dirty="0" smtClean="0"/>
              <a:t> sınır değerin altına indirecek önlemleri </a:t>
            </a:r>
            <a:r>
              <a:rPr lang="tr-TR" b="1" smtClean="0"/>
              <a:t>derhal alacaktır.</a:t>
            </a:r>
            <a:endParaRPr lang="tr-TR" b="1"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SAĞLIK GÖZETİMİ</a:t>
            </a:r>
            <a:endParaRPr lang="tr-TR" b="1" dirty="0">
              <a:solidFill>
                <a:srgbClr val="FF0000"/>
              </a:solidFill>
            </a:endParaRPr>
          </a:p>
        </p:txBody>
      </p:sp>
      <p:sp>
        <p:nvSpPr>
          <p:cNvPr id="3" name="2 İçerik Yer Tutucusu"/>
          <p:cNvSpPr>
            <a:spLocks noGrp="1"/>
          </p:cNvSpPr>
          <p:nvPr>
            <p:ph idx="1"/>
          </p:nvPr>
        </p:nvSpPr>
        <p:spPr>
          <a:xfrm>
            <a:off x="457200" y="1600200"/>
            <a:ext cx="8229600" cy="4853136"/>
          </a:xfrm>
        </p:spPr>
        <p:txBody>
          <a:bodyPr>
            <a:normAutofit fontScale="85000" lnSpcReduction="10000"/>
          </a:bodyPr>
          <a:lstStyle/>
          <a:p>
            <a:r>
              <a:rPr lang="tr-TR" b="1" dirty="0" smtClean="0"/>
              <a:t>İşveren, el-kol titreşimi için ve bütün vücut titreşimi için günlük </a:t>
            </a:r>
            <a:r>
              <a:rPr lang="tr-TR" b="1" dirty="0" err="1" smtClean="0"/>
              <a:t>maruziyet</a:t>
            </a:r>
            <a:r>
              <a:rPr lang="tr-TR" b="1" dirty="0" smtClean="0"/>
              <a:t> etkin değerlerini aşan mekanik titreşime maruz kalan işçilere uygun sağlık gözetimini yaptıracaktır.</a:t>
            </a:r>
          </a:p>
          <a:p>
            <a:r>
              <a:rPr lang="tr-TR" b="1" dirty="0" smtClean="0"/>
              <a:t>Sağlık gözetimi sonucuna göre, bir işçide, hekim veya iş sağlığı uzmanı tarafından işteki mekanik titreşime maruz kalmanın sonucu olarak değerlendirilen, tanımlanabilir bir hastalık veya olumsuz bir sağlık etkisi tespit edildiğinde, işveren, riskleri önlemek veya azaltmak için, işçinin riske maruz kalmayacağı başka bir işte görevlendirilmesi de dahil, tüm önlemleri derhal alacaktır.</a:t>
            </a:r>
            <a:endParaRPr lang="tr-TR"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Gürültü</a:t>
            </a:r>
            <a:endParaRPr lang="tr-TR" dirty="0"/>
          </a:p>
        </p:txBody>
      </p:sp>
      <p:sp>
        <p:nvSpPr>
          <p:cNvPr id="3" name="2 İçerik Yer Tutucusu"/>
          <p:cNvSpPr>
            <a:spLocks noGrp="1"/>
          </p:cNvSpPr>
          <p:nvPr>
            <p:ph idx="1"/>
          </p:nvPr>
        </p:nvSpPr>
        <p:spPr>
          <a:xfrm>
            <a:off x="457200" y="1340768"/>
            <a:ext cx="8229600" cy="4785395"/>
          </a:xfrm>
        </p:spPr>
        <p:txBody>
          <a:bodyPr>
            <a:normAutofit/>
          </a:bodyPr>
          <a:lstStyle/>
          <a:p>
            <a:pPr>
              <a:lnSpc>
                <a:spcPct val="110000"/>
              </a:lnSpc>
            </a:pPr>
            <a:r>
              <a:rPr lang="tr-TR" sz="2000" b="1" dirty="0" smtClean="0">
                <a:solidFill>
                  <a:srgbClr val="FF0000"/>
                </a:solidFill>
              </a:rPr>
              <a:t>Gürültünün insan üzerindeki etkileri :</a:t>
            </a:r>
          </a:p>
          <a:p>
            <a:pPr>
              <a:lnSpc>
                <a:spcPct val="110000"/>
              </a:lnSpc>
            </a:pPr>
            <a:r>
              <a:rPr lang="tr-TR" sz="2000" b="1" dirty="0" smtClean="0"/>
              <a:t>İnsanlar gürültüden farklı şekillerde etkilenirler.</a:t>
            </a:r>
          </a:p>
          <a:p>
            <a:pPr>
              <a:lnSpc>
                <a:spcPct val="110000"/>
              </a:lnSpc>
            </a:pPr>
            <a:r>
              <a:rPr lang="tr-TR" sz="2000" b="1" dirty="0" smtClean="0"/>
              <a:t>Gürültü, insanlar üzerindeki etkileri sonucunda, </a:t>
            </a:r>
          </a:p>
          <a:p>
            <a:pPr lvl="2">
              <a:lnSpc>
                <a:spcPct val="110000"/>
              </a:lnSpc>
              <a:buClr>
                <a:srgbClr val="006600"/>
              </a:buClr>
              <a:buSzPct val="130000"/>
              <a:buFont typeface="Wingdings 2" pitchFamily="18" charset="2"/>
              <a:buChar char="E"/>
            </a:pPr>
            <a:r>
              <a:rPr lang="tr-TR" sz="2000" b="1" dirty="0" smtClean="0"/>
              <a:t>İşitme kaybı yapar</a:t>
            </a:r>
          </a:p>
          <a:p>
            <a:pPr lvl="2">
              <a:lnSpc>
                <a:spcPct val="110000"/>
              </a:lnSpc>
              <a:buClr>
                <a:srgbClr val="006600"/>
              </a:buClr>
              <a:buSzPct val="130000"/>
              <a:buFont typeface="Wingdings 2" pitchFamily="18" charset="2"/>
              <a:buChar char="E"/>
            </a:pPr>
            <a:r>
              <a:rPr lang="tr-TR" sz="2000" b="1" dirty="0" smtClean="0"/>
              <a:t>İletişimi bozar</a:t>
            </a:r>
          </a:p>
          <a:p>
            <a:pPr lvl="2">
              <a:lnSpc>
                <a:spcPct val="110000"/>
              </a:lnSpc>
              <a:buClr>
                <a:srgbClr val="006600"/>
              </a:buClr>
              <a:buSzPct val="130000"/>
              <a:buFont typeface="Wingdings 2" pitchFamily="18" charset="2"/>
              <a:buChar char="E"/>
            </a:pPr>
            <a:r>
              <a:rPr lang="tr-TR" sz="2000" b="1" dirty="0" smtClean="0"/>
              <a:t>Rahatsızlık verir</a:t>
            </a:r>
          </a:p>
          <a:p>
            <a:pPr lvl="2">
              <a:lnSpc>
                <a:spcPct val="110000"/>
              </a:lnSpc>
              <a:buClr>
                <a:srgbClr val="006600"/>
              </a:buClr>
              <a:buSzPct val="130000"/>
              <a:buFont typeface="Wingdings 2" pitchFamily="18" charset="2"/>
              <a:buChar char="E"/>
            </a:pPr>
            <a:r>
              <a:rPr lang="tr-TR" sz="2000" b="1" dirty="0" smtClean="0"/>
              <a:t>Yorgunluk oluşturur</a:t>
            </a:r>
          </a:p>
          <a:p>
            <a:pPr lvl="2">
              <a:lnSpc>
                <a:spcPct val="110000"/>
              </a:lnSpc>
              <a:buClr>
                <a:srgbClr val="006600"/>
              </a:buClr>
              <a:buSzPct val="130000"/>
              <a:buFont typeface="Wingdings 2" pitchFamily="18" charset="2"/>
              <a:buChar char="E"/>
            </a:pPr>
            <a:r>
              <a:rPr lang="tr-TR" sz="2000" b="1" dirty="0" smtClean="0"/>
              <a:t>Verimliliği düşürür.</a:t>
            </a:r>
          </a:p>
          <a:p>
            <a:pPr>
              <a:lnSpc>
                <a:spcPct val="110000"/>
              </a:lnSpc>
              <a:buClr>
                <a:srgbClr val="FF9900"/>
              </a:buClr>
              <a:buSzPct val="130000"/>
              <a:buFont typeface="Wingdings" pitchFamily="2" charset="2"/>
              <a:buNone/>
            </a:pPr>
            <a:r>
              <a:rPr lang="tr-TR" sz="2000" b="1" dirty="0" smtClean="0"/>
              <a:t>     Bunları;</a:t>
            </a:r>
          </a:p>
          <a:p>
            <a:pPr lvl="1">
              <a:lnSpc>
                <a:spcPct val="110000"/>
              </a:lnSpc>
              <a:buClr>
                <a:srgbClr val="006600"/>
              </a:buClr>
              <a:buSzPct val="130000"/>
              <a:buFont typeface="Wingdings" pitchFamily="2" charset="2"/>
              <a:buChar char="F"/>
            </a:pPr>
            <a:r>
              <a:rPr lang="tr-TR" sz="2000" b="1" dirty="0" smtClean="0"/>
              <a:t>Psikolojik,</a:t>
            </a:r>
          </a:p>
          <a:p>
            <a:pPr lvl="1">
              <a:lnSpc>
                <a:spcPct val="110000"/>
              </a:lnSpc>
              <a:buClr>
                <a:srgbClr val="006600"/>
              </a:buClr>
              <a:buSzPct val="130000"/>
              <a:buFont typeface="Wingdings" pitchFamily="2" charset="2"/>
              <a:buChar char="F"/>
            </a:pPr>
            <a:r>
              <a:rPr lang="tr-TR" sz="2000" b="1" dirty="0" smtClean="0"/>
              <a:t>Fizyolojik ve</a:t>
            </a:r>
          </a:p>
          <a:p>
            <a:pPr lvl="1">
              <a:lnSpc>
                <a:spcPct val="110000"/>
              </a:lnSpc>
              <a:buClr>
                <a:srgbClr val="006600"/>
              </a:buClr>
              <a:buSzPct val="130000"/>
              <a:buFont typeface="Wingdings" pitchFamily="2" charset="2"/>
              <a:buChar char="F"/>
            </a:pPr>
            <a:r>
              <a:rPr lang="tr-TR" sz="2000" b="1" dirty="0" smtClean="0"/>
              <a:t>Sosyal etkiler</a:t>
            </a:r>
            <a:r>
              <a:rPr lang="tr-TR" sz="2000" dirty="0" smtClean="0"/>
              <a:t> </a:t>
            </a:r>
            <a:r>
              <a:rPr lang="tr-TR" sz="2000" b="1" dirty="0" smtClean="0"/>
              <a:t>olarak da adlandırabiliriz.</a:t>
            </a:r>
          </a:p>
          <a:p>
            <a:endParaRPr lang="tr-T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SAĞLIK GÖZETİMİ</a:t>
            </a:r>
            <a:endParaRPr lang="tr-TR" dirty="0"/>
          </a:p>
        </p:txBody>
      </p:sp>
      <p:sp>
        <p:nvSpPr>
          <p:cNvPr id="3" name="2 İçerik Yer Tutucusu"/>
          <p:cNvSpPr>
            <a:spLocks noGrp="1"/>
          </p:cNvSpPr>
          <p:nvPr>
            <p:ph idx="1"/>
          </p:nvPr>
        </p:nvSpPr>
        <p:spPr>
          <a:xfrm>
            <a:off x="457200" y="1600200"/>
            <a:ext cx="8229600" cy="4853136"/>
          </a:xfrm>
        </p:spPr>
        <p:txBody>
          <a:bodyPr>
            <a:normAutofit fontScale="92500" lnSpcReduction="10000"/>
          </a:bodyPr>
          <a:lstStyle/>
          <a:p>
            <a:r>
              <a:rPr lang="tr-TR" b="1" dirty="0" smtClean="0"/>
              <a:t>Deniz ve hava taşımacılığında, bütün vücut titreşimi bakımından alınan tüm önlemlere rağmen </a:t>
            </a:r>
            <a:r>
              <a:rPr lang="tr-TR" b="1" dirty="0" err="1" smtClean="0"/>
              <a:t>maruziyet</a:t>
            </a:r>
            <a:r>
              <a:rPr lang="tr-TR" b="1" dirty="0" smtClean="0"/>
              <a:t> sınır değerlerine uyulmasının mümkün olmadığı koşullarda ve işçinin mekanik titreşim </a:t>
            </a:r>
            <a:r>
              <a:rPr lang="tr-TR" b="1" dirty="0" err="1" smtClean="0"/>
              <a:t>maruziyetinin</a:t>
            </a:r>
            <a:r>
              <a:rPr lang="tr-TR" b="1" dirty="0" smtClean="0"/>
              <a:t> genellikle </a:t>
            </a:r>
            <a:r>
              <a:rPr lang="tr-TR" b="1" dirty="0" err="1" smtClean="0"/>
              <a:t>maruziyet</a:t>
            </a:r>
            <a:r>
              <a:rPr lang="tr-TR" b="1" dirty="0" smtClean="0"/>
              <a:t> etkin değerlerinin altında olduğu, fakat zaman zaman </a:t>
            </a:r>
            <a:r>
              <a:rPr lang="tr-TR" b="1" dirty="0" err="1" smtClean="0"/>
              <a:t>maruziyet</a:t>
            </a:r>
            <a:r>
              <a:rPr lang="tr-TR" b="1" dirty="0" smtClean="0"/>
              <a:t> sınır değerini aştığı durumlarda, işçilerin </a:t>
            </a:r>
            <a:r>
              <a:rPr lang="tr-TR" b="1" dirty="0" err="1" smtClean="0"/>
              <a:t>maruziyet</a:t>
            </a:r>
            <a:r>
              <a:rPr lang="tr-TR" b="1" dirty="0" smtClean="0"/>
              <a:t> sınır değerlerini aşan titreşime maruz kalmalarına, ilgili işçilerin uygun sağlık gözetimine tabi tutulduklarının tespit edilmesi koşuluyla 4 yıl müddetle izin verilebilir.</a:t>
            </a:r>
            <a:endParaRPr lang="tr-TR" b="1"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MARUZİYET DEĞERLENDİRMESİ</a:t>
            </a:r>
            <a:endParaRPr lang="tr-TR" b="1" dirty="0">
              <a:solidFill>
                <a:srgbClr val="FF0000"/>
              </a:solidFill>
            </a:endParaRPr>
          </a:p>
        </p:txBody>
      </p:sp>
      <p:sp>
        <p:nvSpPr>
          <p:cNvPr id="3" name="2 İçerik Yer Tutucusu"/>
          <p:cNvSpPr>
            <a:spLocks noGrp="1"/>
          </p:cNvSpPr>
          <p:nvPr>
            <p:ph idx="1"/>
          </p:nvPr>
        </p:nvSpPr>
        <p:spPr/>
        <p:txBody>
          <a:bodyPr>
            <a:normAutofit lnSpcReduction="10000"/>
          </a:bodyPr>
          <a:lstStyle/>
          <a:p>
            <a:r>
              <a:rPr lang="tr-TR" b="1" dirty="0" smtClean="0">
                <a:solidFill>
                  <a:srgbClr val="FF0000"/>
                </a:solidFill>
              </a:rPr>
              <a:t>El-Kol Titreşimi : </a:t>
            </a:r>
            <a:endParaRPr lang="tr-TR" b="1" dirty="0" smtClean="0"/>
          </a:p>
          <a:p>
            <a:r>
              <a:rPr lang="tr-TR" b="1" dirty="0" smtClean="0"/>
              <a:t>TS ENV 25349 – Mekanik Titreşim – İnsanın Elle Geçen Titreşime Maruz Kalmasının Ölçülmesine ve Değerlendirilmesine Ait Kılavuz – standardına göre gündelik </a:t>
            </a:r>
            <a:r>
              <a:rPr lang="tr-TR" b="1" dirty="0" err="1" smtClean="0"/>
              <a:t>maruziyet</a:t>
            </a:r>
            <a:r>
              <a:rPr lang="tr-TR" b="1" dirty="0" smtClean="0"/>
              <a:t> değeri belirlenir.</a:t>
            </a:r>
          </a:p>
          <a:p>
            <a:r>
              <a:rPr lang="tr-TR" b="1" dirty="0" smtClean="0"/>
              <a:t>Çift elle kullanılan aygıtlarda, ölçümler her el için yapılacaktır. </a:t>
            </a:r>
            <a:r>
              <a:rPr lang="tr-TR" b="1" dirty="0" err="1" smtClean="0"/>
              <a:t>Maruziyet</a:t>
            </a:r>
            <a:r>
              <a:rPr lang="tr-TR" b="1" dirty="0" smtClean="0"/>
              <a:t>, her iki eldeki en yüksek değer esas alınarak belirlenecektir.</a:t>
            </a:r>
            <a:endParaRPr lang="tr-TR" b="1"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MARUZİYET DEĞERLENDİRMESİ</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solidFill>
                  <a:srgbClr val="FF0000"/>
                </a:solidFill>
              </a:rPr>
              <a:t>Bütün Vücut Titreşimi :</a:t>
            </a:r>
          </a:p>
          <a:p>
            <a:r>
              <a:rPr lang="tr-TR" b="1" dirty="0" smtClean="0"/>
              <a:t>TS EN 1032 – Mekanik Titreşim – Bütün Vücudun Titreşim Emisyon Değerinin Tayin Edilmesi Amacıyla Hareketli Makinelerin Denenmesi – Genel – ve TS 2775 – Tüm Vücudun Titreşim Etkisi Altında Kalma Durumunun Değerlendirilmesi İçin Kılavuz – standartlarına göre gündelik </a:t>
            </a:r>
            <a:r>
              <a:rPr lang="tr-TR" b="1" dirty="0" err="1" smtClean="0"/>
              <a:t>maruziyet</a:t>
            </a:r>
            <a:r>
              <a:rPr lang="tr-TR" b="1" dirty="0" smtClean="0"/>
              <a:t> değeri belirlenir.</a:t>
            </a:r>
          </a:p>
          <a:p>
            <a:r>
              <a:rPr lang="tr-TR" b="1" dirty="0" smtClean="0"/>
              <a:t>Deniz taşımacılığında, 1 </a:t>
            </a:r>
            <a:r>
              <a:rPr lang="tr-TR" b="1" dirty="0" err="1" smtClean="0"/>
              <a:t>Hz’in</a:t>
            </a:r>
            <a:r>
              <a:rPr lang="tr-TR" b="1" dirty="0" smtClean="0"/>
              <a:t> üzerindeki titreşimler değerlendirmeye alınacaktır. </a:t>
            </a:r>
          </a:p>
          <a:p>
            <a:endParaRPr lang="tr-TR" b="1" dirty="0">
              <a:solidFill>
                <a:srgbClr val="FF0000"/>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IŞIK (AYDINLANMA)</a:t>
            </a:r>
            <a:endParaRPr lang="tr-TR" b="1" dirty="0">
              <a:solidFill>
                <a:srgbClr val="FF0000"/>
              </a:solidFill>
            </a:endParaRPr>
          </a:p>
        </p:txBody>
      </p:sp>
      <p:sp>
        <p:nvSpPr>
          <p:cNvPr id="3" name="2 İçerik Yer Tutucusu"/>
          <p:cNvSpPr>
            <a:spLocks noGrp="1"/>
          </p:cNvSpPr>
          <p:nvPr>
            <p:ph idx="1"/>
          </p:nvPr>
        </p:nvSpPr>
        <p:spPr>
          <a:xfrm>
            <a:off x="457200" y="1600200"/>
            <a:ext cx="8229600" cy="4781128"/>
          </a:xfrm>
        </p:spPr>
        <p:txBody>
          <a:bodyPr>
            <a:normAutofit fontScale="85000" lnSpcReduction="10000"/>
          </a:bodyPr>
          <a:lstStyle/>
          <a:p>
            <a:r>
              <a:rPr lang="tr-TR" b="1" dirty="0" smtClean="0"/>
              <a:t>Işık , maddenin fiziksel yapısındaki atomik etkileşim sonucu meydana gelen , ışıyan bir enerji türüdür . Kaynağından çıktıktan sonra bütün yönlere dağılır ve dalgalar şeklinde ilerler . </a:t>
            </a:r>
          </a:p>
          <a:p>
            <a:r>
              <a:rPr lang="tr-TR" b="1" dirty="0" smtClean="0"/>
              <a:t>Herhangi bir dalganın iki temel özelliği dalga boyu ve frekansıdır . Dalga boyu , birbirine komşu iki dalganın tepe noktaları arasındaki mesafedir . Frekans ise belli bir noktadan belli bir zaman birimi içinde geçen dalga adedidir . Dalga boyu ile frekansın çarpımı ışığın yayılma hızını verir . </a:t>
            </a:r>
            <a:r>
              <a:rPr lang="tr-TR" dirty="0" smtClean="0"/>
              <a:t/>
            </a:r>
            <a:br>
              <a:rPr lang="tr-TR" dirty="0" smtClean="0"/>
            </a:br>
            <a:r>
              <a:rPr lang="tr-TR" dirty="0" smtClean="0"/>
              <a:t/>
            </a:r>
            <a:br>
              <a:rPr lang="tr-TR" dirty="0" smtClean="0"/>
            </a:br>
            <a:endParaRPr lang="tr-TR" b="1"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IŞIK (AYDINLANMA)</a:t>
            </a:r>
            <a:endParaRPr lang="tr-TR" dirty="0"/>
          </a:p>
        </p:txBody>
      </p:sp>
      <p:sp>
        <p:nvSpPr>
          <p:cNvPr id="3" name="2 İçerik Yer Tutucusu"/>
          <p:cNvSpPr>
            <a:spLocks noGrp="1"/>
          </p:cNvSpPr>
          <p:nvPr>
            <p:ph idx="1"/>
          </p:nvPr>
        </p:nvSpPr>
        <p:spPr/>
        <p:txBody>
          <a:bodyPr>
            <a:normAutofit lnSpcReduction="10000"/>
          </a:bodyPr>
          <a:lstStyle/>
          <a:p>
            <a:r>
              <a:rPr lang="tr-TR" b="1" dirty="0" smtClean="0"/>
              <a:t>Işığın şiddeti mum’dur.  (I)</a:t>
            </a:r>
          </a:p>
          <a:p>
            <a:r>
              <a:rPr lang="tr-TR" b="1" dirty="0" smtClean="0"/>
              <a:t>Işık kaynağının birim yüzey üzerinde yaptığı etkiye ise Aydınlanma (E) denir. Aydınlanma ışık şiddeti ile doğru orantılı ve uzaklığın karesiyle ters orantılıdır. Ayrıca, ışınlar ile yüzeyin normali arasındaki açının kosinüs fonksiyonu da vardır. Aydınlanma birimi </a:t>
            </a:r>
            <a:r>
              <a:rPr lang="tr-TR" b="1" dirty="0" err="1" smtClean="0"/>
              <a:t>Lüks’dür</a:t>
            </a:r>
            <a:r>
              <a:rPr lang="tr-TR" b="1" dirty="0" smtClean="0"/>
              <a:t>.</a:t>
            </a:r>
          </a:p>
          <a:p>
            <a:r>
              <a:rPr lang="tr-TR" b="1" dirty="0" smtClean="0"/>
              <a:t>E = I / d² . </a:t>
            </a:r>
            <a:r>
              <a:rPr lang="tr-TR" b="1" dirty="0" err="1" smtClean="0"/>
              <a:t>Cos</a:t>
            </a:r>
            <a:r>
              <a:rPr lang="tr-TR" b="1" dirty="0" smtClean="0"/>
              <a:t> </a:t>
            </a:r>
            <a:r>
              <a:rPr lang="el-GR" b="1" dirty="0" smtClean="0"/>
              <a:t>α</a:t>
            </a:r>
            <a:r>
              <a:rPr lang="tr-TR" b="1" dirty="0" smtClean="0"/>
              <a:t> (Lüks = mum / m² )</a:t>
            </a:r>
            <a:endParaRPr lang="tr-TR" b="1"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IŞIK (AYDINLANMA)</a:t>
            </a:r>
            <a:endParaRPr lang="tr-TR" dirty="0"/>
          </a:p>
        </p:txBody>
      </p:sp>
      <p:sp>
        <p:nvSpPr>
          <p:cNvPr id="3" name="2 İçerik Yer Tutucusu"/>
          <p:cNvSpPr>
            <a:spLocks noGrp="1"/>
          </p:cNvSpPr>
          <p:nvPr>
            <p:ph idx="1"/>
          </p:nvPr>
        </p:nvSpPr>
        <p:spPr/>
        <p:txBody>
          <a:bodyPr/>
          <a:lstStyle/>
          <a:p>
            <a:r>
              <a:rPr lang="tr-TR" b="1" dirty="0" smtClean="0"/>
              <a:t>Aydınlanmanın tüm yüzey üzerindeki etkisine ise Işık Akısı denir ve </a:t>
            </a:r>
            <a:r>
              <a:rPr lang="el-GR" b="1" dirty="0" smtClean="0"/>
              <a:t>φ</a:t>
            </a:r>
            <a:r>
              <a:rPr lang="tr-TR" b="1" dirty="0" smtClean="0"/>
              <a:t> harfi ile gösterilir. Birimi Lümen’dir.</a:t>
            </a:r>
          </a:p>
          <a:p>
            <a:r>
              <a:rPr lang="el-GR" b="1" dirty="0" smtClean="0"/>
              <a:t>Φ</a:t>
            </a:r>
            <a:r>
              <a:rPr lang="tr-TR" b="1" dirty="0" smtClean="0"/>
              <a:t> = E (Aydınlanma) . S (yüzey) </a:t>
            </a:r>
          </a:p>
          <a:p>
            <a:endParaRPr lang="tr-TR" b="1"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IŞIK (AYDINLANMA)</a:t>
            </a:r>
            <a:endParaRPr lang="tr-TR" dirty="0"/>
          </a:p>
        </p:txBody>
      </p:sp>
      <p:sp>
        <p:nvSpPr>
          <p:cNvPr id="3" name="2 İçerik Yer Tutucusu"/>
          <p:cNvSpPr>
            <a:spLocks noGrp="1"/>
          </p:cNvSpPr>
          <p:nvPr>
            <p:ph idx="1"/>
          </p:nvPr>
        </p:nvSpPr>
        <p:spPr/>
        <p:txBody>
          <a:bodyPr>
            <a:normAutofit lnSpcReduction="10000"/>
          </a:bodyPr>
          <a:lstStyle/>
          <a:p>
            <a:r>
              <a:rPr lang="tr-TR" b="1" dirty="0" smtClean="0"/>
              <a:t>İşyerlerinin gün ışığıyla yeter derecede aydınlatılmış olması esastır. Şu kadar ki, işin konusu veya işyerinin inşa tarzı nedeniyle gün ışığından faydalanılamayan hallerde yahut gece çalışmalarında, suni ışıkla yeterli aydınlatma sağlanacaktır.</a:t>
            </a:r>
          </a:p>
          <a:p>
            <a:r>
              <a:rPr lang="tr-TR" b="1" dirty="0" smtClean="0"/>
              <a:t>Gerek tabii ve gerek suni ışıklar, işçilere yeter derecede ve eşit olarak dağılmayı sağlayacak şekilde düzenlenecektir.</a:t>
            </a:r>
          </a:p>
          <a:p>
            <a:endParaRPr lang="tr-T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IŞIK (AYDINLANMA)</a:t>
            </a:r>
            <a:endParaRPr lang="tr-TR" dirty="0"/>
          </a:p>
        </p:txBody>
      </p:sp>
      <p:sp>
        <p:nvSpPr>
          <p:cNvPr id="3" name="2 İçerik Yer Tutucusu"/>
          <p:cNvSpPr>
            <a:spLocks noGrp="1"/>
          </p:cNvSpPr>
          <p:nvPr>
            <p:ph idx="1"/>
          </p:nvPr>
        </p:nvSpPr>
        <p:spPr/>
        <p:txBody>
          <a:bodyPr/>
          <a:lstStyle/>
          <a:p>
            <a:r>
              <a:rPr lang="tr-TR" b="1" dirty="0" smtClean="0"/>
              <a:t>Bir aydınlatma merkezine bağlı olan işyerlerinde, herhangi bir arıza dolayısıyla ışıkların sönmesi ihtimaline karşı, yeteri kadar yedek aydınlatma araçları bulundurulacak ve gece çalışmaları yapılan yerlerin gerekli mahallerinde tercihen otomatik olarak yanabilecek yedek aydınlatma tesisatı bulundurulacaktır.</a:t>
            </a:r>
          </a:p>
          <a:p>
            <a:endParaRPr lang="tr-T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IŞIK (AYDINLANMA)</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smtClean="0"/>
              <a:t>İşyerlerindeki avlular, açık alanlar, dış yollar, geçitler ve benzeri yerler en az 20 lüks ile aydınlatılacaktır.</a:t>
            </a:r>
          </a:p>
          <a:p>
            <a:r>
              <a:rPr lang="tr-TR" b="1" dirty="0" smtClean="0"/>
              <a:t>Kaba malzemelerin taşınması, aktarılması, depolanması ve benzeri kaba işlerin yapıldığı yerler ile geçit, koridor, yol ve merdivenler en az 50 lüks ile aydınlatılacaktır.</a:t>
            </a:r>
          </a:p>
          <a:p>
            <a:r>
              <a:rPr lang="tr-TR" b="1" dirty="0" smtClean="0"/>
              <a:t>Kaba montaj, balyaların açılması, hububat öğütülmesi ve benzeri işlerin yapıldığı yerler ile kazan dairesi, makine dairesi, insan ve yük asansör kabinleri, malzeme stok ambarları, soyunma ve yıkanma yerleri, yemekhane ve tuvaletler en az 100 lüks ile aydınlatılacaktır.</a:t>
            </a:r>
          </a:p>
          <a:p>
            <a:endParaRPr lang="tr-T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IŞIK (AYDINLANMA)</a:t>
            </a:r>
            <a:endParaRPr lang="tr-TR" dirty="0"/>
          </a:p>
        </p:txBody>
      </p:sp>
      <p:sp>
        <p:nvSpPr>
          <p:cNvPr id="3" name="2 İçerik Yer Tutucusu"/>
          <p:cNvSpPr>
            <a:spLocks noGrp="1"/>
          </p:cNvSpPr>
          <p:nvPr>
            <p:ph idx="1"/>
          </p:nvPr>
        </p:nvSpPr>
        <p:spPr/>
        <p:txBody>
          <a:bodyPr>
            <a:normAutofit fontScale="92500" lnSpcReduction="20000"/>
          </a:bodyPr>
          <a:lstStyle/>
          <a:p>
            <a:r>
              <a:rPr lang="tr-TR" b="1" dirty="0" smtClean="0"/>
              <a:t>Normal montaj, kaba işler yapılan tezgahlar, konserve ve kutulama ve benzeri işlerin yapıldığı yerler, en az 200 lüks ile aydınlatılacaktır.</a:t>
            </a:r>
          </a:p>
          <a:p>
            <a:r>
              <a:rPr lang="tr-TR" b="1" dirty="0" smtClean="0"/>
              <a:t>Ayrıntıların yakından seçilebilmesi gereken işlerin yapıldığı yerler en az 300 lüks ile aydınlatılacaktır.</a:t>
            </a:r>
          </a:p>
          <a:p>
            <a:r>
              <a:rPr lang="tr-TR" b="1" dirty="0" smtClean="0"/>
              <a:t>Koyu renkli dokuma, büro ve benzeri sürekli dikkati gerektiren ince işlerin yapıldığı yerler, en az 500 lüks ile aydınlatılacaktır.</a:t>
            </a:r>
          </a:p>
          <a:p>
            <a:r>
              <a:rPr lang="tr-TR" b="1" dirty="0" smtClean="0"/>
              <a:t>Hassas işlerin sürekli olarak yapıldığı yerler en az 1000 lüks ile aydınlatılacaktır.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Ses</a:t>
            </a:r>
            <a:endParaRPr lang="tr-TR" dirty="0"/>
          </a:p>
        </p:txBody>
      </p:sp>
      <p:sp>
        <p:nvSpPr>
          <p:cNvPr id="3" name="2 İçerik Yer Tutucusu"/>
          <p:cNvSpPr>
            <a:spLocks noGrp="1"/>
          </p:cNvSpPr>
          <p:nvPr>
            <p:ph idx="1"/>
          </p:nvPr>
        </p:nvSpPr>
        <p:spPr/>
        <p:txBody>
          <a:bodyPr>
            <a:normAutofit lnSpcReduction="10000"/>
          </a:bodyPr>
          <a:lstStyle/>
          <a:p>
            <a:r>
              <a:rPr lang="tr-TR" b="1" dirty="0" smtClean="0"/>
              <a:t>Genç bir kişi, saniyede 16-20.000 kere tekrarlayan (diğer bir deyişle 16-20.000 Hz alanına giren) titreşimleri bir ses halinde duyar. Frekansı 20.000’den yüksek olan titreşimleri </a:t>
            </a:r>
            <a:r>
              <a:rPr lang="tr-TR" b="1" dirty="0" smtClean="0">
                <a:solidFill>
                  <a:srgbClr val="FF0000"/>
                </a:solidFill>
              </a:rPr>
              <a:t>ultra-ses</a:t>
            </a:r>
            <a:r>
              <a:rPr lang="tr-TR" b="1" dirty="0" smtClean="0"/>
              <a:t>, 16’dan düşük olanlara ise </a:t>
            </a:r>
            <a:r>
              <a:rPr lang="tr-TR" b="1" dirty="0" err="1" smtClean="0">
                <a:solidFill>
                  <a:srgbClr val="FF0000"/>
                </a:solidFill>
              </a:rPr>
              <a:t>infra</a:t>
            </a:r>
            <a:r>
              <a:rPr lang="tr-TR" b="1" dirty="0" smtClean="0">
                <a:solidFill>
                  <a:srgbClr val="FF0000"/>
                </a:solidFill>
              </a:rPr>
              <a:t>-ses</a:t>
            </a:r>
            <a:r>
              <a:rPr lang="tr-TR" b="1" dirty="0" smtClean="0"/>
              <a:t> adı verilir. Titreşimin bir saniye içindeki tekrarlama sayısı (frekans) ne kadar fazla olursa ses de o kadar ince (tiz)’</a:t>
            </a:r>
            <a:r>
              <a:rPr lang="tr-TR" b="1" dirty="0" err="1" smtClean="0"/>
              <a:t>dir</a:t>
            </a:r>
            <a:r>
              <a:rPr lang="tr-TR" b="1" dirty="0" smtClean="0"/>
              <a:t>. Frekans ne kadar düşük olursa ses de o kadar  kalın (pes)’</a:t>
            </a:r>
            <a:r>
              <a:rPr lang="tr-TR" b="1" dirty="0" err="1" smtClean="0"/>
              <a:t>dir</a:t>
            </a:r>
            <a:r>
              <a:rPr lang="tr-TR" b="1" dirty="0" smtClean="0"/>
              <a:t>. </a:t>
            </a:r>
            <a:endParaRPr lang="tr-TR" b="1"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TERMAL KONFOR</a:t>
            </a:r>
            <a:endParaRPr lang="tr-TR" b="1" dirty="0">
              <a:solidFill>
                <a:srgbClr val="FF0000"/>
              </a:solidFill>
            </a:endParaRPr>
          </a:p>
        </p:txBody>
      </p:sp>
      <p:sp>
        <p:nvSpPr>
          <p:cNvPr id="3" name="2 İçerik Yer Tutucusu"/>
          <p:cNvSpPr>
            <a:spLocks noGrp="1"/>
          </p:cNvSpPr>
          <p:nvPr>
            <p:ph idx="1"/>
          </p:nvPr>
        </p:nvSpPr>
        <p:spPr/>
        <p:txBody>
          <a:bodyPr/>
          <a:lstStyle/>
          <a:p>
            <a:r>
              <a:rPr lang="tr-TR" b="1" dirty="0" smtClean="0"/>
              <a:t>Termal konfor deyimi, genel olarak bir işyerinde çalışanların büyük çoğunluğunun sıcaklık, nem, hava akımı ve </a:t>
            </a:r>
            <a:r>
              <a:rPr lang="tr-TR" b="1" dirty="0" err="1" smtClean="0"/>
              <a:t>radyant</a:t>
            </a:r>
            <a:r>
              <a:rPr lang="tr-TR" b="1" dirty="0" smtClean="0"/>
              <a:t> ısı gibi iklim koşulları açısından gerek bedensel, gerekse zihinsel faaliyetlerini sürdürürken belirli bir rahatlık içerisinde bulunmalarını ifade eder.</a:t>
            </a:r>
            <a:endParaRPr lang="tr-TR" b="1"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SICAKLIK</a:t>
            </a:r>
            <a:endParaRPr lang="tr-TR" dirty="0"/>
          </a:p>
        </p:txBody>
      </p:sp>
      <p:sp>
        <p:nvSpPr>
          <p:cNvPr id="3" name="2 İçerik Yer Tutucusu"/>
          <p:cNvSpPr>
            <a:spLocks noGrp="1"/>
          </p:cNvSpPr>
          <p:nvPr>
            <p:ph idx="1"/>
          </p:nvPr>
        </p:nvSpPr>
        <p:spPr/>
        <p:txBody>
          <a:bodyPr/>
          <a:lstStyle/>
          <a:p>
            <a:r>
              <a:rPr lang="tr-TR" b="1" dirty="0" smtClean="0"/>
              <a:t>Sıcaklık</a:t>
            </a:r>
            <a:r>
              <a:rPr lang="tr-TR" dirty="0" smtClean="0"/>
              <a:t> , </a:t>
            </a:r>
            <a:r>
              <a:rPr lang="tr-TR" b="1" dirty="0" smtClean="0"/>
              <a:t>bir cismin sıcaklığının ya da soğukluğunun ölçüsüdür. (Isı enerjisinin şiddetidir.) Bir sistemin ortalama moleküler kinetik enerjisinin bir ölçüsüdür. (</a:t>
            </a:r>
            <a:endParaRPr lang="tr-TR" b="1"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SICAKLIK</a:t>
            </a:r>
            <a:endParaRPr lang="tr-TR" b="1" dirty="0">
              <a:solidFill>
                <a:srgbClr val="FF0000"/>
              </a:solidFill>
            </a:endParaRPr>
          </a:p>
        </p:txBody>
      </p:sp>
      <p:sp>
        <p:nvSpPr>
          <p:cNvPr id="3" name="2 İçerik Yer Tutucusu"/>
          <p:cNvSpPr>
            <a:spLocks noGrp="1"/>
          </p:cNvSpPr>
          <p:nvPr>
            <p:ph idx="1"/>
          </p:nvPr>
        </p:nvSpPr>
        <p:spPr/>
        <p:txBody>
          <a:bodyPr/>
          <a:lstStyle/>
          <a:p>
            <a:r>
              <a:rPr lang="tr-TR" b="1" dirty="0" smtClean="0">
                <a:solidFill>
                  <a:srgbClr val="FF0000"/>
                </a:solidFill>
              </a:rPr>
              <a:t>Sıcaklık Ölçüleri ve Sembolleri :</a:t>
            </a:r>
            <a:endParaRPr lang="tr-TR" dirty="0" smtClean="0">
              <a:solidFill>
                <a:srgbClr val="FF0000"/>
              </a:solidFill>
            </a:endParaRPr>
          </a:p>
          <a:p>
            <a:r>
              <a:rPr lang="tr-TR" b="1" dirty="0" err="1" smtClean="0"/>
              <a:t>Celcius</a:t>
            </a:r>
            <a:r>
              <a:rPr lang="tr-TR" dirty="0" smtClean="0"/>
              <a:t> - </a:t>
            </a:r>
            <a:r>
              <a:rPr lang="tr-TR" b="1" dirty="0" smtClean="0"/>
              <a:t>C</a:t>
            </a:r>
            <a:endParaRPr lang="tr-TR" dirty="0" smtClean="0"/>
          </a:p>
          <a:p>
            <a:r>
              <a:rPr lang="tr-TR" b="1" dirty="0" smtClean="0"/>
              <a:t>Fahrenhayt (</a:t>
            </a:r>
            <a:r>
              <a:rPr lang="tr-TR" b="1" dirty="0" err="1" smtClean="0"/>
              <a:t>Fahrenheit</a:t>
            </a:r>
            <a:r>
              <a:rPr lang="tr-TR" b="1" dirty="0" smtClean="0"/>
              <a:t>)</a:t>
            </a:r>
            <a:r>
              <a:rPr lang="tr-TR" dirty="0" smtClean="0"/>
              <a:t> - </a:t>
            </a:r>
            <a:r>
              <a:rPr lang="tr-TR" b="1" dirty="0" smtClean="0"/>
              <a:t>F</a:t>
            </a:r>
            <a:endParaRPr lang="tr-TR" dirty="0" smtClean="0"/>
          </a:p>
          <a:p>
            <a:r>
              <a:rPr lang="tr-TR" b="1" dirty="0" smtClean="0"/>
              <a:t>Kelvin</a:t>
            </a:r>
            <a:r>
              <a:rPr lang="tr-TR" dirty="0" smtClean="0"/>
              <a:t> - </a:t>
            </a:r>
            <a:r>
              <a:rPr lang="tr-TR" b="1" dirty="0" smtClean="0"/>
              <a:t>K </a:t>
            </a:r>
            <a:endParaRPr lang="tr-TR" dirty="0" smtClean="0"/>
          </a:p>
          <a:p>
            <a:r>
              <a:rPr lang="tr-TR" b="1" dirty="0" err="1" smtClean="0"/>
              <a:t>Reaumur</a:t>
            </a:r>
            <a:r>
              <a:rPr lang="tr-TR" b="1" dirty="0" smtClean="0"/>
              <a:t> - R </a:t>
            </a:r>
            <a:endParaRPr lang="tr-TR" dirty="0" smtClean="0"/>
          </a:p>
          <a:p>
            <a:endParaRPr lang="tr-T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SICAKLIK</a:t>
            </a:r>
            <a:endParaRPr lang="tr-TR" dirty="0"/>
          </a:p>
        </p:txBody>
      </p:sp>
      <p:sp>
        <p:nvSpPr>
          <p:cNvPr id="3" name="2 İçerik Yer Tutucusu"/>
          <p:cNvSpPr>
            <a:spLocks noGrp="1"/>
          </p:cNvSpPr>
          <p:nvPr>
            <p:ph idx="1"/>
          </p:nvPr>
        </p:nvSpPr>
        <p:spPr>
          <a:xfrm>
            <a:off x="457200" y="1600200"/>
            <a:ext cx="8229600" cy="4853136"/>
          </a:xfrm>
        </p:spPr>
        <p:txBody>
          <a:bodyPr>
            <a:normAutofit fontScale="92500" lnSpcReduction="20000"/>
          </a:bodyPr>
          <a:lstStyle/>
          <a:p>
            <a:r>
              <a:rPr lang="tr-TR" b="1" dirty="0" smtClean="0"/>
              <a:t>Yüksek sıcaklığın neden olduğu rahatsızlıklar :</a:t>
            </a:r>
          </a:p>
          <a:p>
            <a:r>
              <a:rPr lang="tr-TR" b="1" dirty="0" smtClean="0"/>
              <a:t>Vücut sıcaklık regülasyonun bozulması ile vücut sıcaklığının 41 </a:t>
            </a:r>
            <a:r>
              <a:rPr lang="tr-TR" b="1" dirty="0" err="1" smtClean="0"/>
              <a:t>santigrad</a:t>
            </a:r>
            <a:r>
              <a:rPr lang="tr-TR" b="1" dirty="0" smtClean="0"/>
              <a:t> dereceye kadar ulaşması sonucu sıcaklık çarpması meydana gelir. Bunun sonucunda, aşırı terleme ile kaslarda ani kasılmalar şeklinde kramplar oluşur. Tansiyon düşüklüğü ve baş dönmesine yol açan ısı yorgunlukları meydana gelebilir. Yüksek sıcaklık, ayrıca, kaşıntılı kırmızı lekeler şeklinde deri bozukluklarına, moral bozukluklarına, konsantrasyon bozukluklarına ve aşırı duyarlılık ile endişeye (</a:t>
            </a:r>
            <a:r>
              <a:rPr lang="tr-TR" b="1" dirty="0" err="1" smtClean="0"/>
              <a:t>anksiyete</a:t>
            </a:r>
            <a:r>
              <a:rPr lang="tr-TR" b="1" dirty="0" smtClean="0"/>
              <a:t>) neden olabilir.</a:t>
            </a:r>
            <a:endParaRPr lang="tr-TR" b="1"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SICAKLIK</a:t>
            </a:r>
            <a:endParaRPr lang="tr-TR" dirty="0"/>
          </a:p>
        </p:txBody>
      </p:sp>
      <p:sp>
        <p:nvSpPr>
          <p:cNvPr id="3" name="2 İçerik Yer Tutucusu"/>
          <p:cNvSpPr>
            <a:spLocks noGrp="1"/>
          </p:cNvSpPr>
          <p:nvPr>
            <p:ph idx="1"/>
          </p:nvPr>
        </p:nvSpPr>
        <p:spPr/>
        <p:txBody>
          <a:bodyPr/>
          <a:lstStyle/>
          <a:p>
            <a:r>
              <a:rPr lang="tr-TR" b="1" dirty="0" smtClean="0"/>
              <a:t>Endüstride düşük sıcaklığa daha az rastlanır. Soğuk işyeri ortamları, daha çok soğuk hava depolarında yapılan çalışmalarda ve kışın açıkta yapılan işlerde ortaya çıkar. Düşük sıcaklık, yani soğuk, insan üzerinde olumsuz etkiler meydana getirir. Bu olumsuz etkiler, uyuşukluk, uyku hali, organlarda hissizlik ve donma gibi durumlardır. </a:t>
            </a:r>
            <a:endParaRPr lang="tr-TR" b="1"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ISITMA</a:t>
            </a:r>
            <a:endParaRPr lang="tr-TR" b="1" dirty="0">
              <a:solidFill>
                <a:srgbClr val="FF0000"/>
              </a:solidFill>
            </a:endParaRPr>
          </a:p>
        </p:txBody>
      </p:sp>
      <p:sp>
        <p:nvSpPr>
          <p:cNvPr id="3" name="2 İçerik Yer Tutucusu"/>
          <p:cNvSpPr>
            <a:spLocks noGrp="1"/>
          </p:cNvSpPr>
          <p:nvPr>
            <p:ph idx="1"/>
          </p:nvPr>
        </p:nvSpPr>
        <p:spPr/>
        <p:txBody>
          <a:bodyPr>
            <a:normAutofit fontScale="85000" lnSpcReduction="20000"/>
          </a:bodyPr>
          <a:lstStyle/>
          <a:p>
            <a:r>
              <a:rPr lang="tr-TR" b="1" dirty="0" smtClean="0"/>
              <a:t>Kapalı işyerlerindeki sıcaklık ve nem derecesinin, yapılan işin niteliğine uygun olmakla beraber ılımlı bulunması esastır. Bu itibarla, yazın sıcaklığın dayanılmayacak bir dereceye çıkmaması için işyerlerinde serinletici tedbirler alınacak, kışın da işçilerin ihtiyaç duydukları en az sıcaklığın sağlanması için, işyerleri zararlı gazlar çıkararak havayı bozmayacak şekilde ısıtılacaktır.</a:t>
            </a:r>
          </a:p>
          <a:p>
            <a:r>
              <a:rPr lang="tr-TR" b="1" dirty="0" smtClean="0"/>
              <a:t>İşyerlerinde sıcaklık derecesi 15 </a:t>
            </a:r>
            <a:r>
              <a:rPr lang="tr-TR" b="1" dirty="0" err="1" smtClean="0"/>
              <a:t>santigrad</a:t>
            </a:r>
            <a:r>
              <a:rPr lang="tr-TR" b="1" dirty="0" smtClean="0"/>
              <a:t> dereceden az ve 30 </a:t>
            </a:r>
            <a:r>
              <a:rPr lang="tr-TR" b="1" dirty="0" err="1" smtClean="0"/>
              <a:t>santigrad</a:t>
            </a:r>
            <a:r>
              <a:rPr lang="tr-TR" b="1" dirty="0" smtClean="0"/>
              <a:t> dereceden yüksek olmayacaktır.</a:t>
            </a:r>
          </a:p>
          <a:p>
            <a:r>
              <a:rPr lang="tr-TR" b="1" dirty="0" smtClean="0"/>
              <a:t>İşyerinde, yapılan işin özelliğine göre uygun nem sağlanacaktır.</a:t>
            </a:r>
          </a:p>
          <a:p>
            <a:endParaRPr lang="tr-T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ISITMA</a:t>
            </a:r>
            <a:endParaRPr lang="tr-TR" dirty="0"/>
          </a:p>
        </p:txBody>
      </p:sp>
      <p:sp>
        <p:nvSpPr>
          <p:cNvPr id="3" name="2 İçerik Yer Tutucusu"/>
          <p:cNvSpPr>
            <a:spLocks noGrp="1"/>
          </p:cNvSpPr>
          <p:nvPr>
            <p:ph idx="1"/>
          </p:nvPr>
        </p:nvSpPr>
        <p:spPr/>
        <p:txBody>
          <a:bodyPr/>
          <a:lstStyle/>
          <a:p>
            <a:r>
              <a:rPr lang="tr-TR" b="1" dirty="0" smtClean="0"/>
              <a:t>Parlayıcı, patlayıcı, tehlikeli ve zararlı maddelerin bulunduğu yerlerde bu maddeleri veya bunların buhar ve gazlarını tutuşturabilecek sıcaklık derecesine yükselen veya kıvılcım ya da çıplak alev çıkaran ısıtma sistemi kullanılmayacaktır.</a:t>
            </a:r>
          </a:p>
          <a:p>
            <a:endParaRPr lang="tr-T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RADYANT ISI</a:t>
            </a:r>
            <a:endParaRPr lang="tr-TR" b="1" dirty="0">
              <a:solidFill>
                <a:srgbClr val="FF0000"/>
              </a:solidFill>
            </a:endParaRPr>
          </a:p>
        </p:txBody>
      </p:sp>
      <p:sp>
        <p:nvSpPr>
          <p:cNvPr id="3" name="2 İçerik Yer Tutucusu"/>
          <p:cNvSpPr>
            <a:spLocks noGrp="1"/>
          </p:cNvSpPr>
          <p:nvPr>
            <p:ph idx="1"/>
          </p:nvPr>
        </p:nvSpPr>
        <p:spPr/>
        <p:txBody>
          <a:bodyPr/>
          <a:lstStyle/>
          <a:p>
            <a:r>
              <a:rPr lang="tr-TR" b="1" dirty="0" smtClean="0"/>
              <a:t>İşyerinde, işin gereği olarak sıcak yüzeyler bulunabilmekte ve bu yüzeylerden ısı radyasyonu meydana gelebilmektedir. </a:t>
            </a:r>
            <a:r>
              <a:rPr lang="tr-TR" b="1" dirty="0" smtClean="0">
                <a:solidFill>
                  <a:srgbClr val="FF0000"/>
                </a:solidFill>
              </a:rPr>
              <a:t>Termal radyasyon yani </a:t>
            </a:r>
            <a:r>
              <a:rPr lang="tr-TR" b="1" dirty="0" err="1" smtClean="0">
                <a:solidFill>
                  <a:srgbClr val="FF0000"/>
                </a:solidFill>
              </a:rPr>
              <a:t>radyant</a:t>
            </a:r>
            <a:r>
              <a:rPr lang="tr-TR" b="1" dirty="0" smtClean="0">
                <a:solidFill>
                  <a:srgbClr val="FF0000"/>
                </a:solidFill>
              </a:rPr>
              <a:t> ısı, </a:t>
            </a:r>
            <a:r>
              <a:rPr lang="tr-TR" b="1" dirty="0" err="1" smtClean="0"/>
              <a:t>absorblanabileceği</a:t>
            </a:r>
            <a:r>
              <a:rPr lang="tr-TR" b="1" dirty="0" smtClean="0"/>
              <a:t>  bir yüzeye çarpmadıkça ısı meydana getirmeyen </a:t>
            </a:r>
            <a:r>
              <a:rPr lang="tr-TR" b="1" dirty="0" smtClean="0">
                <a:solidFill>
                  <a:srgbClr val="FF0000"/>
                </a:solidFill>
              </a:rPr>
              <a:t>elektromanyetik bir enerjidir. </a:t>
            </a:r>
            <a:r>
              <a:rPr lang="tr-TR" b="1" dirty="0" smtClean="0"/>
              <a:t>Dolayısıyla, hava akımları ısıyı etkileyememektedir. </a:t>
            </a:r>
            <a:endParaRPr lang="tr-TR" b="1"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RADYANT ISI</a:t>
            </a:r>
            <a:endParaRPr lang="tr-TR" dirty="0"/>
          </a:p>
        </p:txBody>
      </p:sp>
      <p:sp>
        <p:nvSpPr>
          <p:cNvPr id="3" name="2 İçerik Yer Tutucusu"/>
          <p:cNvSpPr>
            <a:spLocks noGrp="1"/>
          </p:cNvSpPr>
          <p:nvPr>
            <p:ph idx="1"/>
          </p:nvPr>
        </p:nvSpPr>
        <p:spPr/>
        <p:txBody>
          <a:bodyPr/>
          <a:lstStyle/>
          <a:p>
            <a:r>
              <a:rPr lang="tr-TR" b="1" dirty="0" smtClean="0"/>
              <a:t>Termal radyasyondan korunmanın tek yolu, çalışanla kaynak arasına ısı geçirmeyen bir perde koymaktır. Ancak, konulan perde ısıyı yansıtmıyorsa, ısıyı </a:t>
            </a:r>
            <a:r>
              <a:rPr lang="tr-TR" b="1" dirty="0" err="1" smtClean="0"/>
              <a:t>absorblayarak</a:t>
            </a:r>
            <a:r>
              <a:rPr lang="tr-TR" b="1" dirty="0" smtClean="0"/>
              <a:t> ısı kaynağı haline gelebilir.</a:t>
            </a:r>
            <a:endParaRPr lang="tr-TR" b="1"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BASINÇ</a:t>
            </a:r>
            <a:endParaRPr lang="tr-TR" b="1" dirty="0">
              <a:solidFill>
                <a:srgbClr val="FF0000"/>
              </a:solidFill>
            </a:endParaRPr>
          </a:p>
        </p:txBody>
      </p:sp>
      <p:sp>
        <p:nvSpPr>
          <p:cNvPr id="3" name="2 İçerik Yer Tutucusu"/>
          <p:cNvSpPr>
            <a:spLocks noGrp="1"/>
          </p:cNvSpPr>
          <p:nvPr>
            <p:ph idx="1"/>
          </p:nvPr>
        </p:nvSpPr>
        <p:spPr>
          <a:xfrm>
            <a:off x="457200" y="1600200"/>
            <a:ext cx="8229600" cy="4781128"/>
          </a:xfrm>
        </p:spPr>
        <p:txBody>
          <a:bodyPr>
            <a:normAutofit lnSpcReduction="10000"/>
          </a:bodyPr>
          <a:lstStyle/>
          <a:p>
            <a:r>
              <a:rPr lang="tr-TR" b="1" dirty="0" smtClean="0"/>
              <a:t>Birim yüzey üzerine uygulanan kuvvete basınç denir. Birimi paskal (N/m²), bar (kg/cm²) veya 1 </a:t>
            </a:r>
            <a:r>
              <a:rPr lang="tr-TR" b="1" dirty="0" err="1" smtClean="0"/>
              <a:t>atm</a:t>
            </a:r>
            <a:r>
              <a:rPr lang="tr-TR" b="1" dirty="0" smtClean="0"/>
              <a:t> (760 mm </a:t>
            </a:r>
            <a:r>
              <a:rPr lang="tr-TR" b="1" dirty="0" err="1" smtClean="0"/>
              <a:t>Hg</a:t>
            </a:r>
            <a:r>
              <a:rPr lang="tr-TR" b="1" dirty="0" smtClean="0"/>
              <a:t> = 1,013 kg/cm²)’</a:t>
            </a:r>
            <a:r>
              <a:rPr lang="tr-TR" b="1" dirty="0" err="1" smtClean="0"/>
              <a:t>dir</a:t>
            </a:r>
            <a:r>
              <a:rPr lang="tr-TR" b="1" dirty="0" smtClean="0"/>
              <a:t>.</a:t>
            </a:r>
          </a:p>
          <a:p>
            <a:r>
              <a:rPr lang="tr-TR" b="1" dirty="0" smtClean="0"/>
              <a:t>Normal şartlar altında hava basıncı 760 mm </a:t>
            </a:r>
            <a:r>
              <a:rPr lang="tr-TR" b="1" dirty="0" err="1" smtClean="0"/>
              <a:t>civa</a:t>
            </a:r>
            <a:r>
              <a:rPr lang="tr-TR" b="1" dirty="0" smtClean="0"/>
              <a:t> basıncına eşittir.</a:t>
            </a:r>
          </a:p>
          <a:p>
            <a:r>
              <a:rPr lang="tr-TR" b="1" dirty="0" smtClean="0"/>
              <a:t>Atmosfer basıncından daha yüksek ya da daha düşük basınç altında çalışan işçilerde, kalp, dolaşım ya da solunum rahatsızlıkları görülebilir.</a:t>
            </a:r>
            <a:endParaRPr lang="tr-T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Ses</a:t>
            </a:r>
            <a:endParaRPr lang="tr-TR" dirty="0"/>
          </a:p>
        </p:txBody>
      </p:sp>
      <p:sp>
        <p:nvSpPr>
          <p:cNvPr id="3" name="2 İçerik Yer Tutucusu"/>
          <p:cNvSpPr>
            <a:spLocks noGrp="1"/>
          </p:cNvSpPr>
          <p:nvPr>
            <p:ph idx="1"/>
          </p:nvPr>
        </p:nvSpPr>
        <p:spPr/>
        <p:txBody>
          <a:bodyPr/>
          <a:lstStyle/>
          <a:p>
            <a:r>
              <a:rPr lang="tr-TR" b="1" dirty="0" smtClean="0"/>
              <a:t>Ses şiddetinin ölçülmesinde, esas birim olarak “BEL” kullanılır. BEL, değişik ses şiddetlerinin (duyum şiddetlerinin) karşılaştırılmasında kullanılan, ses dalgalarının fizik şiddeti (basınç) düzeyi ile logaritmik ilişki gösteren bir birimdir. </a:t>
            </a:r>
            <a:r>
              <a:rPr lang="tr-TR" b="1" dirty="0" err="1" smtClean="0"/>
              <a:t>Decibel</a:t>
            </a:r>
            <a:r>
              <a:rPr lang="tr-TR" b="1" dirty="0" smtClean="0"/>
              <a:t> (</a:t>
            </a:r>
            <a:r>
              <a:rPr lang="tr-TR" b="1" dirty="0" err="1" smtClean="0"/>
              <a:t>dB</a:t>
            </a:r>
            <a:r>
              <a:rPr lang="tr-TR" b="1" dirty="0" smtClean="0"/>
              <a:t>) ise, </a:t>
            </a:r>
            <a:r>
              <a:rPr lang="tr-TR" b="1" dirty="0" err="1" smtClean="0"/>
              <a:t>BEL’in</a:t>
            </a:r>
            <a:r>
              <a:rPr lang="tr-TR" b="1" dirty="0" smtClean="0"/>
              <a:t> onda biridir. Pratikte çoğu zaman ses şiddeti birimi olarak </a:t>
            </a:r>
            <a:r>
              <a:rPr lang="tr-TR" b="1" dirty="0" err="1" smtClean="0"/>
              <a:t>dB</a:t>
            </a:r>
            <a:r>
              <a:rPr lang="tr-TR" b="1" dirty="0" smtClean="0"/>
              <a:t> kullanılır.</a:t>
            </a:r>
            <a:endParaRPr lang="tr-TR" b="1"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BASINÇ</a:t>
            </a:r>
            <a:endParaRPr lang="tr-TR" dirty="0"/>
          </a:p>
        </p:txBody>
      </p:sp>
      <p:sp>
        <p:nvSpPr>
          <p:cNvPr id="3" name="2 İçerik Yer Tutucusu"/>
          <p:cNvSpPr>
            <a:spLocks noGrp="1"/>
          </p:cNvSpPr>
          <p:nvPr>
            <p:ph idx="1"/>
          </p:nvPr>
        </p:nvSpPr>
        <p:spPr/>
        <p:txBody>
          <a:bodyPr/>
          <a:lstStyle/>
          <a:p>
            <a:r>
              <a:rPr lang="tr-TR" b="1" dirty="0" smtClean="0"/>
              <a:t>Balon ve uçak gibi araçlarla süratle yükseklere çıkılması halinde, doğal olarak atmosfer basıncının düşmesi nedeniyle, normal atmosfer basıncı altında dokularda erimiş olan gazların serbest hale gelmesiyle karıncalanma, kol ve bacaklarda ağrılar ile bulanık görme ve kulak ağrıları gibi belirtiler meydana gelir.</a:t>
            </a:r>
            <a:endParaRPr lang="tr-TR" b="1"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BASINÇ</a:t>
            </a:r>
            <a:endParaRPr lang="tr-TR" dirty="0"/>
          </a:p>
        </p:txBody>
      </p:sp>
      <p:sp>
        <p:nvSpPr>
          <p:cNvPr id="3" name="2 İçerik Yer Tutucusu"/>
          <p:cNvSpPr>
            <a:spLocks noGrp="1"/>
          </p:cNvSpPr>
          <p:nvPr>
            <p:ph idx="1"/>
          </p:nvPr>
        </p:nvSpPr>
        <p:spPr>
          <a:xfrm>
            <a:off x="457200" y="1600200"/>
            <a:ext cx="8229600" cy="4925144"/>
          </a:xfrm>
        </p:spPr>
        <p:txBody>
          <a:bodyPr>
            <a:normAutofit fontScale="92500" lnSpcReduction="10000"/>
          </a:bodyPr>
          <a:lstStyle/>
          <a:p>
            <a:r>
              <a:rPr lang="tr-TR" b="1" dirty="0" smtClean="0"/>
              <a:t>Denizaltı personeli, dalgıçlar ve gemi personelinde ise, deniz dibine inildikçe vücut üzerindeki basınç artar. Bu basıncın 4 atmosferi aşması halinde, kişi solunum yoluyla daha fazla azot alacağından </a:t>
            </a:r>
            <a:r>
              <a:rPr lang="tr-TR" b="1" dirty="0" smtClean="0">
                <a:solidFill>
                  <a:srgbClr val="FF0000"/>
                </a:solidFill>
              </a:rPr>
              <a:t>azot narkozu </a:t>
            </a:r>
            <a:r>
              <a:rPr lang="tr-TR" b="1" dirty="0" smtClean="0"/>
              <a:t>haline girebilir. Karar verme, düşünme ve istemli hareketler kötüye gidebilir. Su üstüne çıkılmadığı takdirde şuur çekilmesi baş gösterebilir. Solunum </a:t>
            </a:r>
            <a:r>
              <a:rPr lang="tr-TR" b="1" dirty="0" err="1" smtClean="0"/>
              <a:t>apereyi</a:t>
            </a:r>
            <a:r>
              <a:rPr lang="tr-TR" b="1" dirty="0" smtClean="0"/>
              <a:t> içine verilen basınçlı havanın bileşimindeki </a:t>
            </a:r>
            <a:r>
              <a:rPr lang="tr-TR" b="1" dirty="0" smtClean="0">
                <a:solidFill>
                  <a:srgbClr val="FF0000"/>
                </a:solidFill>
              </a:rPr>
              <a:t>azot yerine helyum</a:t>
            </a:r>
            <a:r>
              <a:rPr lang="tr-TR" b="1" dirty="0" smtClean="0"/>
              <a:t> ikame edilirse, azot narkozunun ortaya çıkması önlenmiş olur.</a:t>
            </a:r>
            <a:endParaRPr lang="tr-TR" b="1"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BASINÇ</a:t>
            </a:r>
            <a:endParaRPr lang="tr-TR" dirty="0"/>
          </a:p>
        </p:txBody>
      </p:sp>
      <p:sp>
        <p:nvSpPr>
          <p:cNvPr id="3" name="2 İçerik Yer Tutucusu"/>
          <p:cNvSpPr>
            <a:spLocks noGrp="1"/>
          </p:cNvSpPr>
          <p:nvPr>
            <p:ph idx="1"/>
          </p:nvPr>
        </p:nvSpPr>
        <p:spPr>
          <a:xfrm>
            <a:off x="457200" y="1600200"/>
            <a:ext cx="8229600" cy="4925144"/>
          </a:xfrm>
        </p:spPr>
        <p:txBody>
          <a:bodyPr>
            <a:normAutofit/>
          </a:bodyPr>
          <a:lstStyle/>
          <a:p>
            <a:r>
              <a:rPr lang="tr-TR" b="1" dirty="0" smtClean="0"/>
              <a:t>Atmosfer basıncından daha yüksek basınçlı yerlerde ve dalgıç odalarında yapılan çalışmalarda aşağıdaki tedbirler alınacaktır:</a:t>
            </a:r>
          </a:p>
          <a:p>
            <a:r>
              <a:rPr lang="tr-TR" b="1" dirty="0" smtClean="0"/>
              <a:t>Dalgıç odalarında, şahıs başına saatte en az 40 metreküp hava sağlanacak ve bu havadaki karbondioksit miktarı % 0.1’i geçmeyecektir.</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BASINÇ</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t>Dalgıç odalarında 24 saatte su altındaki çalışma süresi, derinliğe ve bu derinlikteki basınca uygun şekilde düzenlenecektir. İniş, çıkış süreleri için, </a:t>
            </a:r>
            <a:r>
              <a:rPr lang="tr-TR" b="1" dirty="0" smtClean="0">
                <a:solidFill>
                  <a:srgbClr val="FF0000"/>
                </a:solidFill>
              </a:rPr>
              <a:t>“Sağlık Kuralları Bakımından Günde Ancak 7.5 Saat veya Daha Az Çalışılması Gereken İşler Hakkında </a:t>
            </a:r>
            <a:r>
              <a:rPr lang="tr-TR" b="1" dirty="0" err="1" smtClean="0">
                <a:solidFill>
                  <a:srgbClr val="FF0000"/>
                </a:solidFill>
              </a:rPr>
              <a:t>Yönetmelik”</a:t>
            </a:r>
            <a:r>
              <a:rPr lang="tr-TR" b="1" dirty="0" err="1" smtClean="0"/>
              <a:t>te</a:t>
            </a:r>
            <a:r>
              <a:rPr lang="tr-TR" b="1" dirty="0" smtClean="0"/>
              <a:t> belirlenen süreler dikkate alınacaktır.</a:t>
            </a:r>
          </a:p>
          <a:p>
            <a:r>
              <a:rPr lang="tr-TR" b="1" dirty="0" smtClean="0"/>
              <a:t>Bir dalgıç, 22 metreden fazla derinliğe, bir günde 2 defadan fazla dalmayacak ve bu 2 dalma arasında en az 5 saat geçecektir.</a:t>
            </a:r>
          </a:p>
          <a:p>
            <a:endParaRPr lang="tr-T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BASINÇ</a:t>
            </a:r>
            <a:endParaRPr lang="tr-TR" dirty="0"/>
          </a:p>
        </p:txBody>
      </p:sp>
      <p:sp>
        <p:nvSpPr>
          <p:cNvPr id="3" name="2 İçerik Yer Tutucusu"/>
          <p:cNvSpPr>
            <a:spLocks noGrp="1"/>
          </p:cNvSpPr>
          <p:nvPr>
            <p:ph idx="1"/>
          </p:nvPr>
        </p:nvSpPr>
        <p:spPr>
          <a:xfrm>
            <a:off x="457200" y="1600200"/>
            <a:ext cx="8229600" cy="4925144"/>
          </a:xfrm>
        </p:spPr>
        <p:txBody>
          <a:bodyPr>
            <a:normAutofit fontScale="85000" lnSpcReduction="10000"/>
          </a:bodyPr>
          <a:lstStyle/>
          <a:p>
            <a:r>
              <a:rPr lang="tr-TR" b="1" dirty="0" err="1" smtClean="0">
                <a:solidFill>
                  <a:srgbClr val="FF0000"/>
                </a:solidFill>
              </a:rPr>
              <a:t>Dekompresyon</a:t>
            </a:r>
            <a:r>
              <a:rPr lang="tr-TR" b="1" dirty="0" smtClean="0">
                <a:solidFill>
                  <a:srgbClr val="FF0000"/>
                </a:solidFill>
              </a:rPr>
              <a:t> Hastalığı :</a:t>
            </a:r>
          </a:p>
          <a:p>
            <a:r>
              <a:rPr lang="tr-TR" b="1" dirty="0" err="1" smtClean="0"/>
              <a:t>Dekompresyon</a:t>
            </a:r>
            <a:r>
              <a:rPr lang="tr-TR" b="1" dirty="0" smtClean="0"/>
              <a:t> Hastalığı terimi altında, insanı saran havanın basıncının doğal veya suni olarak kısa bir süre içinde düşmesi sonucu karşılaşılabilecek arızalar toplanır. </a:t>
            </a:r>
          </a:p>
          <a:p>
            <a:r>
              <a:rPr lang="tr-TR" b="1" dirty="0" smtClean="0"/>
              <a:t>Serbest atmosferde yükseklik arttıkça havanın basıncı da tedrici bir şekilde düşer. Diğer taraftan, su altında yapılan çalışmalarda suyun işçi üzerindeki basıncının bertaraf edilebilmesi için, basınçlı hava ihtiva eden sandıklar kullanılır ve çalışmanın sonunda işçinin serbest atmosfer basıncına geçirilebilmesi için bu sandıklardaki basınç yavaş yavaş (tedricen) düşürülür.</a:t>
            </a:r>
            <a:endParaRPr lang="tr-TR" b="1"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BASINÇ</a:t>
            </a:r>
            <a:endParaRPr lang="tr-TR" dirty="0"/>
          </a:p>
        </p:txBody>
      </p:sp>
      <p:sp>
        <p:nvSpPr>
          <p:cNvPr id="3" name="2 İçerik Yer Tutucusu"/>
          <p:cNvSpPr>
            <a:spLocks noGrp="1"/>
          </p:cNvSpPr>
          <p:nvPr>
            <p:ph idx="1"/>
          </p:nvPr>
        </p:nvSpPr>
        <p:spPr/>
        <p:txBody>
          <a:bodyPr>
            <a:normAutofit lnSpcReduction="10000"/>
          </a:bodyPr>
          <a:lstStyle/>
          <a:p>
            <a:r>
              <a:rPr lang="tr-TR" b="1" dirty="0" err="1" smtClean="0"/>
              <a:t>Dekompresyon</a:t>
            </a:r>
            <a:r>
              <a:rPr lang="tr-TR" b="1" dirty="0" smtClean="0"/>
              <a:t> hastalığının temel mekanizması, daha önceden basıncın fazla yükselmesi sonucunda vücut sıvılarında fazla miktarlarda erimiş bir halde bulunan hava gazlarının (oksijenin ve özellikle azotun) basıncın düşmesiyle serbest hale geçmesidir. Oksijen, kan hemoglobini ile birleşir. </a:t>
            </a:r>
            <a:r>
              <a:rPr lang="tr-TR" b="1" dirty="0" err="1" smtClean="0"/>
              <a:t>İnert</a:t>
            </a:r>
            <a:r>
              <a:rPr lang="tr-TR" b="1" dirty="0" smtClean="0"/>
              <a:t> bir gaz olan azot ise, bir gazoz şişesi kapağının açılmasında görülen gaz habbecikleri gibi serbest hale geçer. </a:t>
            </a:r>
            <a:endParaRPr lang="tr-TR" b="1"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BASINÇ</a:t>
            </a:r>
            <a:endParaRPr lang="tr-TR" dirty="0"/>
          </a:p>
        </p:txBody>
      </p:sp>
      <p:sp>
        <p:nvSpPr>
          <p:cNvPr id="3" name="2 İçerik Yer Tutucusu"/>
          <p:cNvSpPr>
            <a:spLocks noGrp="1"/>
          </p:cNvSpPr>
          <p:nvPr>
            <p:ph idx="1"/>
          </p:nvPr>
        </p:nvSpPr>
        <p:spPr/>
        <p:txBody>
          <a:bodyPr/>
          <a:lstStyle/>
          <a:p>
            <a:r>
              <a:rPr lang="tr-TR" b="1" dirty="0" smtClean="0"/>
              <a:t>Eğer </a:t>
            </a:r>
            <a:r>
              <a:rPr lang="tr-TR" b="1" dirty="0" err="1" smtClean="0"/>
              <a:t>dekompresyon</a:t>
            </a:r>
            <a:r>
              <a:rPr lang="tr-TR" b="1" dirty="0" smtClean="0"/>
              <a:t> işlemi yavaş ve kademeli bir şekilde yapılırsa, açığa çıkan azotun dolaşım sistemi vasıtasıyla akciğerlere nakli ve solunumla dışarıya atılması mümkün olur. Aksi halde, dokularda ve vücut sıvılarında gaz habbecikleri (</a:t>
            </a:r>
            <a:r>
              <a:rPr lang="tr-TR" b="1" dirty="0" err="1" smtClean="0"/>
              <a:t>emboliler</a:t>
            </a:r>
            <a:r>
              <a:rPr lang="tr-TR" b="1" dirty="0" smtClean="0"/>
              <a:t>) meydana gelir. Bu habbecikler dokuları yırtar ve </a:t>
            </a:r>
            <a:r>
              <a:rPr lang="tr-TR" b="1" dirty="0" err="1" smtClean="0"/>
              <a:t>kapilerleri</a:t>
            </a:r>
            <a:r>
              <a:rPr lang="tr-TR" b="1" dirty="0" smtClean="0"/>
              <a:t> (kılcal damarları) tıkar.</a:t>
            </a:r>
          </a:p>
          <a:p>
            <a:endParaRPr lang="tr-T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NEM</a:t>
            </a:r>
            <a:endParaRPr lang="tr-TR" b="1" dirty="0">
              <a:solidFill>
                <a:srgbClr val="FF0000"/>
              </a:solidFill>
            </a:endParaRPr>
          </a:p>
        </p:txBody>
      </p:sp>
      <p:sp>
        <p:nvSpPr>
          <p:cNvPr id="3" name="2 İçerik Yer Tutucusu"/>
          <p:cNvSpPr>
            <a:spLocks noGrp="1"/>
          </p:cNvSpPr>
          <p:nvPr>
            <p:ph idx="1"/>
          </p:nvPr>
        </p:nvSpPr>
        <p:spPr/>
        <p:txBody>
          <a:bodyPr>
            <a:normAutofit fontScale="85000" lnSpcReduction="10000"/>
          </a:bodyPr>
          <a:lstStyle/>
          <a:p>
            <a:r>
              <a:rPr lang="tr-TR" b="1" dirty="0" smtClean="0"/>
              <a:t>Havanın içerisindeki su buharına nem denilir.</a:t>
            </a:r>
          </a:p>
          <a:p>
            <a:r>
              <a:rPr lang="tr-TR" b="1" dirty="0" smtClean="0"/>
              <a:t>Nem, mutlak nem ve bağıl nem olarak ikiye ayrılır:</a:t>
            </a:r>
          </a:p>
          <a:p>
            <a:r>
              <a:rPr lang="tr-TR" b="1" dirty="0" smtClean="0">
                <a:solidFill>
                  <a:srgbClr val="FF0000"/>
                </a:solidFill>
              </a:rPr>
              <a:t>Mutlak nem</a:t>
            </a:r>
            <a:r>
              <a:rPr lang="tr-TR" b="1" dirty="0" smtClean="0"/>
              <a:t>, hava basıncına ve sıcaklığına bağlı olmadan bir yerdeki havanın yüzde kaçının su buharı olduğunu ortaya koyan bir niceliktir. Örneğin burada mutlak nem yüzde 10 dendiğinde oradaki havanın yüzde 10unun su buharından oluştuğu anlaşılır.</a:t>
            </a:r>
            <a:br>
              <a:rPr lang="tr-TR" b="1" dirty="0" smtClean="0"/>
            </a:br>
            <a:r>
              <a:rPr lang="tr-TR" b="1" dirty="0" smtClean="0">
                <a:solidFill>
                  <a:srgbClr val="FF0000"/>
                </a:solidFill>
              </a:rPr>
              <a:t>Bağıl nem</a:t>
            </a:r>
            <a:r>
              <a:rPr lang="tr-TR" b="1" dirty="0" smtClean="0"/>
              <a:t>, belli bir yerdeki hava kütlesinin sıcaklığına ve basıncına bağlı olarak taşıyabileceği maksimum nemin yüzde kaçı kadar neme (su buharına) sahip olduğunu ifade eden bir kavramdır.</a:t>
            </a:r>
            <a:endParaRPr lang="tr-TR" b="1"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NEM</a:t>
            </a:r>
            <a:endParaRPr lang="tr-TR" dirty="0"/>
          </a:p>
        </p:txBody>
      </p:sp>
      <p:sp>
        <p:nvSpPr>
          <p:cNvPr id="3" name="2 İçerik Yer Tutucusu"/>
          <p:cNvSpPr>
            <a:spLocks noGrp="1"/>
          </p:cNvSpPr>
          <p:nvPr>
            <p:ph idx="1"/>
          </p:nvPr>
        </p:nvSpPr>
        <p:spPr/>
        <p:txBody>
          <a:bodyPr>
            <a:normAutofit fontScale="92500" lnSpcReduction="20000"/>
          </a:bodyPr>
          <a:lstStyle/>
          <a:p>
            <a:r>
              <a:rPr lang="tr-TR" b="1" dirty="0" smtClean="0"/>
              <a:t>İşçi sağlığı açısından bağıl nemin önemi büyüktür. Bir işyerinin bağıl enim değerlendirilirken sıcaklık ve hava akım hızı gibi diğer termal konfor koşullarının da </a:t>
            </a:r>
            <a:r>
              <a:rPr lang="tr-TR" b="1" dirty="0" err="1" smtClean="0"/>
              <a:t>gözönünde</a:t>
            </a:r>
            <a:r>
              <a:rPr lang="tr-TR" b="1" dirty="0" smtClean="0"/>
              <a:t> bulundurulması gerekir. Genel olarak bir işyerinde bağıl nem % 30-% 80 arasında bulunmalıdır. Yüksek bağıl nem (%80-% 100)) ortam sıcaklığının yüksek olması durumunda bunalma hissine neden olur ve kişinin konsantrasyonunu ve çalışma gücünü düşürür. Sıcaklığın düşük olması halinde ise üşüme ve ürperme hissi verir.</a:t>
            </a:r>
            <a:endParaRPr lang="tr-TR" b="1"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HAVA AKIM HIZI</a:t>
            </a:r>
            <a:endParaRPr lang="tr-TR" b="1" dirty="0">
              <a:solidFill>
                <a:srgbClr val="FF0000"/>
              </a:solidFill>
            </a:endParaRPr>
          </a:p>
        </p:txBody>
      </p:sp>
      <p:sp>
        <p:nvSpPr>
          <p:cNvPr id="3" name="2 İçerik Yer Tutucusu"/>
          <p:cNvSpPr>
            <a:spLocks noGrp="1"/>
          </p:cNvSpPr>
          <p:nvPr>
            <p:ph idx="1"/>
          </p:nvPr>
        </p:nvSpPr>
        <p:spPr/>
        <p:txBody>
          <a:bodyPr>
            <a:normAutofit fontScale="92500" lnSpcReduction="20000"/>
          </a:bodyPr>
          <a:lstStyle/>
          <a:p>
            <a:r>
              <a:rPr lang="tr-TR" b="1" dirty="0" smtClean="0"/>
              <a:t>İşyerinde termal konforu sağlamak ve sağlığa zararlı olan gaz ve tozları işyeri ortamından uzaklaştırmak için uygun bir hava akım hızı temin edilmesi gerekir. Ancak, hava akım hızının iyi ayarlanması gereklidir. Çünkü vücut ile çevresindeki hava arasında hava akımının etkisi ile ısı </a:t>
            </a:r>
            <a:r>
              <a:rPr lang="tr-TR" b="1" dirty="0" err="1" smtClean="0"/>
              <a:t>trasferi</a:t>
            </a:r>
            <a:r>
              <a:rPr lang="tr-TR" b="1" dirty="0" smtClean="0"/>
              <a:t> meydana gelir. Bu transferin yönü sıcaklığın değişmesine bağlıdır. Hava vücuttan serinse, vücut ısısı kaybolur. Hava vücuttan sıcaksa vücut ısısı artar. Böyle durumlarda ısı stresleri meydana gelir.</a:t>
            </a:r>
            <a:endParaRPr lang="tr-TR"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smtClean="0">
                <a:solidFill>
                  <a:srgbClr val="FF0000"/>
                </a:solidFill>
              </a:rPr>
              <a:t>SESİN SUBJEKTİF ŞİDDETİ</a:t>
            </a:r>
            <a:endParaRPr lang="tr-TR" b="1" dirty="0">
              <a:solidFill>
                <a:srgbClr val="FF0000"/>
              </a:solidFill>
            </a:endParaRPr>
          </a:p>
        </p:txBody>
      </p:sp>
      <p:graphicFrame>
        <p:nvGraphicFramePr>
          <p:cNvPr id="7" name="6 İçerik Yer Tutucusu"/>
          <p:cNvGraphicFramePr>
            <a:graphicFrameLocks noGrp="1"/>
          </p:cNvGraphicFramePr>
          <p:nvPr>
            <p:ph idx="1"/>
          </p:nvPr>
        </p:nvGraphicFramePr>
        <p:xfrm>
          <a:off x="539552" y="1196752"/>
          <a:ext cx="8229600" cy="5516880"/>
        </p:xfrm>
        <a:graphic>
          <a:graphicData uri="http://schemas.openxmlformats.org/drawingml/2006/table">
            <a:tbl>
              <a:tblPr firstRow="1" bandRow="1">
                <a:tableStyleId>{5C22544A-7EE6-4342-B048-85BDC9FD1C3A}</a:tableStyleId>
              </a:tblPr>
              <a:tblGrid>
                <a:gridCol w="4114800"/>
                <a:gridCol w="4114800"/>
              </a:tblGrid>
              <a:tr h="360040">
                <a:tc>
                  <a:txBody>
                    <a:bodyPr/>
                    <a:lstStyle/>
                    <a:p>
                      <a:pPr algn="ctr"/>
                      <a:r>
                        <a:rPr lang="tr-TR" sz="2000" dirty="0" smtClean="0"/>
                        <a:t>Duyum</a:t>
                      </a:r>
                      <a:r>
                        <a:rPr lang="tr-TR" sz="2000" baseline="0" dirty="0" smtClean="0"/>
                        <a:t> Şiddeti (</a:t>
                      </a:r>
                      <a:r>
                        <a:rPr lang="tr-TR" sz="2000" baseline="0" dirty="0" err="1" smtClean="0"/>
                        <a:t>dB</a:t>
                      </a:r>
                      <a:r>
                        <a:rPr lang="tr-TR" sz="2000" baseline="0" dirty="0" smtClean="0"/>
                        <a:t>)</a:t>
                      </a:r>
                      <a:endParaRPr lang="tr-TR" sz="2000" dirty="0"/>
                    </a:p>
                  </a:txBody>
                  <a:tcPr/>
                </a:tc>
                <a:tc>
                  <a:txBody>
                    <a:bodyPr/>
                    <a:lstStyle/>
                    <a:p>
                      <a:pPr algn="ctr"/>
                      <a:r>
                        <a:rPr lang="tr-TR" sz="2000" dirty="0" smtClean="0"/>
                        <a:t>Gürültü Basamakları</a:t>
                      </a:r>
                      <a:endParaRPr lang="tr-TR" sz="2000" dirty="0"/>
                    </a:p>
                  </a:txBody>
                  <a:tcPr/>
                </a:tc>
              </a:tr>
              <a:tr h="360040">
                <a:tc>
                  <a:txBody>
                    <a:bodyPr/>
                    <a:lstStyle/>
                    <a:p>
                      <a:pPr algn="ctr"/>
                      <a:r>
                        <a:rPr lang="tr-TR" b="1" dirty="0" smtClean="0"/>
                        <a:t>1</a:t>
                      </a:r>
                      <a:endParaRPr lang="tr-TR" b="1" dirty="0"/>
                    </a:p>
                  </a:txBody>
                  <a:tcPr/>
                </a:tc>
                <a:tc>
                  <a:txBody>
                    <a:bodyPr/>
                    <a:lstStyle/>
                    <a:p>
                      <a:pPr algn="ctr"/>
                      <a:r>
                        <a:rPr lang="tr-TR" b="1" dirty="0" smtClean="0"/>
                        <a:t>Duyum Eşiği</a:t>
                      </a:r>
                      <a:endParaRPr lang="tr-TR" b="1" dirty="0"/>
                    </a:p>
                  </a:txBody>
                  <a:tcPr/>
                </a:tc>
              </a:tr>
              <a:tr h="360040">
                <a:tc>
                  <a:txBody>
                    <a:bodyPr/>
                    <a:lstStyle/>
                    <a:p>
                      <a:pPr algn="ctr"/>
                      <a:r>
                        <a:rPr lang="tr-TR" b="1" dirty="0" smtClean="0"/>
                        <a:t>10</a:t>
                      </a:r>
                      <a:endParaRPr lang="tr-TR" b="1" dirty="0"/>
                    </a:p>
                  </a:txBody>
                  <a:tcPr/>
                </a:tc>
                <a:tc>
                  <a:txBody>
                    <a:bodyPr/>
                    <a:lstStyle/>
                    <a:p>
                      <a:pPr algn="ctr"/>
                      <a:r>
                        <a:rPr lang="tr-TR" b="1" dirty="0" smtClean="0"/>
                        <a:t>Sükunet Hissi</a:t>
                      </a:r>
                      <a:endParaRPr lang="tr-TR" b="1" dirty="0"/>
                    </a:p>
                  </a:txBody>
                  <a:tcPr/>
                </a:tc>
              </a:tr>
              <a:tr h="360040">
                <a:tc>
                  <a:txBody>
                    <a:bodyPr/>
                    <a:lstStyle/>
                    <a:p>
                      <a:pPr algn="ctr"/>
                      <a:r>
                        <a:rPr lang="tr-TR" b="1" dirty="0" smtClean="0"/>
                        <a:t>20</a:t>
                      </a:r>
                      <a:endParaRPr lang="tr-TR" b="1" dirty="0"/>
                    </a:p>
                  </a:txBody>
                  <a:tcPr/>
                </a:tc>
                <a:tc>
                  <a:txBody>
                    <a:bodyPr/>
                    <a:lstStyle/>
                    <a:p>
                      <a:pPr algn="ctr"/>
                      <a:r>
                        <a:rPr lang="tr-TR" b="1" dirty="0" smtClean="0"/>
                        <a:t>Fısıltı</a:t>
                      </a:r>
                      <a:endParaRPr lang="tr-TR" b="1" dirty="0"/>
                    </a:p>
                  </a:txBody>
                  <a:tcPr/>
                </a:tc>
              </a:tr>
              <a:tr h="360040">
                <a:tc>
                  <a:txBody>
                    <a:bodyPr/>
                    <a:lstStyle/>
                    <a:p>
                      <a:pPr algn="ctr"/>
                      <a:r>
                        <a:rPr lang="tr-TR" b="1" dirty="0" smtClean="0"/>
                        <a:t>30</a:t>
                      </a:r>
                      <a:endParaRPr lang="tr-TR" b="1" dirty="0"/>
                    </a:p>
                  </a:txBody>
                  <a:tcPr/>
                </a:tc>
                <a:tc>
                  <a:txBody>
                    <a:bodyPr/>
                    <a:lstStyle/>
                    <a:p>
                      <a:pPr algn="ctr"/>
                      <a:r>
                        <a:rPr lang="tr-TR" b="1" dirty="0" smtClean="0"/>
                        <a:t>Sakin Apartman</a:t>
                      </a:r>
                      <a:endParaRPr lang="tr-TR" b="1" dirty="0"/>
                    </a:p>
                  </a:txBody>
                  <a:tcPr/>
                </a:tc>
              </a:tr>
              <a:tr h="360040">
                <a:tc>
                  <a:txBody>
                    <a:bodyPr/>
                    <a:lstStyle/>
                    <a:p>
                      <a:pPr algn="ctr"/>
                      <a:r>
                        <a:rPr lang="tr-TR" b="1" dirty="0" smtClean="0"/>
                        <a:t>40</a:t>
                      </a:r>
                      <a:endParaRPr lang="tr-TR" b="1" dirty="0"/>
                    </a:p>
                  </a:txBody>
                  <a:tcPr/>
                </a:tc>
                <a:tc>
                  <a:txBody>
                    <a:bodyPr/>
                    <a:lstStyle/>
                    <a:p>
                      <a:pPr algn="ctr"/>
                      <a:r>
                        <a:rPr lang="tr-TR" b="1" dirty="0" smtClean="0"/>
                        <a:t>Tenha Sokak</a:t>
                      </a:r>
                      <a:endParaRPr lang="tr-TR" b="1" dirty="0"/>
                    </a:p>
                  </a:txBody>
                  <a:tcPr/>
                </a:tc>
              </a:tr>
              <a:tr h="360040">
                <a:tc>
                  <a:txBody>
                    <a:bodyPr/>
                    <a:lstStyle/>
                    <a:p>
                      <a:pPr algn="ctr"/>
                      <a:r>
                        <a:rPr lang="tr-TR" b="1" dirty="0" smtClean="0"/>
                        <a:t>50</a:t>
                      </a:r>
                      <a:endParaRPr lang="tr-TR" b="1" dirty="0"/>
                    </a:p>
                  </a:txBody>
                  <a:tcPr/>
                </a:tc>
                <a:tc>
                  <a:txBody>
                    <a:bodyPr/>
                    <a:lstStyle/>
                    <a:p>
                      <a:pPr algn="ctr"/>
                      <a:r>
                        <a:rPr lang="tr-TR" b="1" dirty="0" smtClean="0"/>
                        <a:t>Sakin Konuşma</a:t>
                      </a:r>
                      <a:endParaRPr lang="tr-TR" b="1" dirty="0"/>
                    </a:p>
                  </a:txBody>
                  <a:tcPr/>
                </a:tc>
              </a:tr>
              <a:tr h="360040">
                <a:tc>
                  <a:txBody>
                    <a:bodyPr/>
                    <a:lstStyle/>
                    <a:p>
                      <a:pPr algn="ctr"/>
                      <a:r>
                        <a:rPr lang="tr-TR" b="1" dirty="0" smtClean="0"/>
                        <a:t>60</a:t>
                      </a:r>
                      <a:endParaRPr lang="tr-TR" b="1" dirty="0"/>
                    </a:p>
                  </a:txBody>
                  <a:tcPr/>
                </a:tc>
                <a:tc>
                  <a:txBody>
                    <a:bodyPr/>
                    <a:lstStyle/>
                    <a:p>
                      <a:pPr algn="ctr"/>
                      <a:r>
                        <a:rPr lang="tr-TR" b="1" dirty="0" smtClean="0"/>
                        <a:t>Rölanti Motor Sesi</a:t>
                      </a:r>
                      <a:endParaRPr lang="tr-TR" b="1" dirty="0"/>
                    </a:p>
                  </a:txBody>
                  <a:tcPr/>
                </a:tc>
              </a:tr>
              <a:tr h="360040">
                <a:tc>
                  <a:txBody>
                    <a:bodyPr/>
                    <a:lstStyle/>
                    <a:p>
                      <a:pPr algn="ctr"/>
                      <a:r>
                        <a:rPr lang="tr-TR" b="1" dirty="0" smtClean="0"/>
                        <a:t>70</a:t>
                      </a:r>
                      <a:endParaRPr lang="tr-TR" b="1" dirty="0"/>
                    </a:p>
                  </a:txBody>
                  <a:tcPr/>
                </a:tc>
                <a:tc>
                  <a:txBody>
                    <a:bodyPr/>
                    <a:lstStyle/>
                    <a:p>
                      <a:pPr algn="ctr"/>
                      <a:r>
                        <a:rPr lang="tr-TR" b="1" dirty="0" smtClean="0"/>
                        <a:t>Yüksek Sesle Konuşma</a:t>
                      </a:r>
                      <a:endParaRPr lang="tr-TR" b="1" dirty="0"/>
                    </a:p>
                  </a:txBody>
                  <a:tcPr/>
                </a:tc>
              </a:tr>
              <a:tr h="360040">
                <a:tc>
                  <a:txBody>
                    <a:bodyPr/>
                    <a:lstStyle/>
                    <a:p>
                      <a:pPr algn="ctr"/>
                      <a:r>
                        <a:rPr lang="tr-TR" b="1" dirty="0" smtClean="0"/>
                        <a:t>80</a:t>
                      </a:r>
                      <a:endParaRPr lang="tr-TR" b="1" dirty="0"/>
                    </a:p>
                  </a:txBody>
                  <a:tcPr/>
                </a:tc>
                <a:tc>
                  <a:txBody>
                    <a:bodyPr/>
                    <a:lstStyle/>
                    <a:p>
                      <a:pPr algn="ctr"/>
                      <a:r>
                        <a:rPr lang="tr-TR" b="1" dirty="0" smtClean="0"/>
                        <a:t>Cadde Gürültüsü</a:t>
                      </a:r>
                      <a:endParaRPr lang="tr-TR" b="1" dirty="0"/>
                    </a:p>
                  </a:txBody>
                  <a:tcPr/>
                </a:tc>
              </a:tr>
              <a:tr h="360040">
                <a:tc>
                  <a:txBody>
                    <a:bodyPr/>
                    <a:lstStyle/>
                    <a:p>
                      <a:pPr algn="ctr"/>
                      <a:r>
                        <a:rPr lang="tr-TR" b="1" dirty="0" smtClean="0"/>
                        <a:t>90</a:t>
                      </a:r>
                      <a:endParaRPr lang="tr-TR" b="1" dirty="0"/>
                    </a:p>
                  </a:txBody>
                  <a:tcPr/>
                </a:tc>
                <a:tc>
                  <a:txBody>
                    <a:bodyPr/>
                    <a:lstStyle/>
                    <a:p>
                      <a:pPr algn="ctr"/>
                      <a:r>
                        <a:rPr lang="tr-TR" b="1" dirty="0" err="1" smtClean="0"/>
                        <a:t>Pnömatik</a:t>
                      </a:r>
                      <a:r>
                        <a:rPr lang="tr-TR" b="1" dirty="0" smtClean="0"/>
                        <a:t> Çekiç</a:t>
                      </a:r>
                      <a:endParaRPr lang="tr-TR" b="1" dirty="0"/>
                    </a:p>
                  </a:txBody>
                  <a:tcPr/>
                </a:tc>
              </a:tr>
              <a:tr h="360040">
                <a:tc>
                  <a:txBody>
                    <a:bodyPr/>
                    <a:lstStyle/>
                    <a:p>
                      <a:pPr algn="ctr"/>
                      <a:r>
                        <a:rPr lang="tr-TR" b="1" dirty="0" smtClean="0"/>
                        <a:t>100</a:t>
                      </a:r>
                      <a:endParaRPr lang="tr-TR" b="1" dirty="0"/>
                    </a:p>
                  </a:txBody>
                  <a:tcPr/>
                </a:tc>
                <a:tc>
                  <a:txBody>
                    <a:bodyPr/>
                    <a:lstStyle/>
                    <a:p>
                      <a:pPr algn="ctr"/>
                      <a:r>
                        <a:rPr lang="tr-TR" b="1" dirty="0" smtClean="0"/>
                        <a:t>Tren Geçişi</a:t>
                      </a:r>
                      <a:endParaRPr lang="tr-TR" b="1" dirty="0"/>
                    </a:p>
                  </a:txBody>
                  <a:tcPr/>
                </a:tc>
              </a:tr>
              <a:tr h="360040">
                <a:tc>
                  <a:txBody>
                    <a:bodyPr/>
                    <a:lstStyle/>
                    <a:p>
                      <a:pPr algn="ctr"/>
                      <a:r>
                        <a:rPr lang="tr-TR" b="1" dirty="0" smtClean="0"/>
                        <a:t>110</a:t>
                      </a:r>
                      <a:endParaRPr lang="tr-TR" b="1" dirty="0"/>
                    </a:p>
                  </a:txBody>
                  <a:tcPr/>
                </a:tc>
                <a:tc>
                  <a:txBody>
                    <a:bodyPr/>
                    <a:lstStyle/>
                    <a:p>
                      <a:pPr algn="ctr"/>
                      <a:r>
                        <a:rPr lang="tr-TR" b="1" dirty="0" smtClean="0"/>
                        <a:t>Klakson Sesi</a:t>
                      </a:r>
                      <a:endParaRPr lang="tr-TR" b="1" dirty="0"/>
                    </a:p>
                  </a:txBody>
                  <a:tcPr/>
                </a:tc>
              </a:tr>
              <a:tr h="360040">
                <a:tc>
                  <a:txBody>
                    <a:bodyPr/>
                    <a:lstStyle/>
                    <a:p>
                      <a:pPr algn="ctr"/>
                      <a:r>
                        <a:rPr lang="tr-TR" b="1" dirty="0" smtClean="0"/>
                        <a:t>120</a:t>
                      </a:r>
                      <a:endParaRPr lang="tr-TR" b="1" dirty="0"/>
                    </a:p>
                  </a:txBody>
                  <a:tcPr/>
                </a:tc>
                <a:tc>
                  <a:txBody>
                    <a:bodyPr/>
                    <a:lstStyle/>
                    <a:p>
                      <a:pPr algn="ctr"/>
                      <a:r>
                        <a:rPr lang="tr-TR" b="1" dirty="0" smtClean="0"/>
                        <a:t>Yakın Bir Uçak Motoru</a:t>
                      </a:r>
                      <a:endParaRPr lang="tr-TR" b="1" dirty="0"/>
                    </a:p>
                  </a:txBody>
                  <a:tcPr/>
                </a:tc>
              </a:tr>
              <a:tr h="360040">
                <a:tc>
                  <a:txBody>
                    <a:bodyPr/>
                    <a:lstStyle/>
                    <a:p>
                      <a:pPr algn="ctr"/>
                      <a:r>
                        <a:rPr lang="tr-TR" b="1" dirty="0" smtClean="0"/>
                        <a:t>130</a:t>
                      </a:r>
                      <a:endParaRPr lang="tr-TR" b="1" dirty="0"/>
                    </a:p>
                  </a:txBody>
                  <a:tcPr/>
                </a:tc>
                <a:tc>
                  <a:txBody>
                    <a:bodyPr/>
                    <a:lstStyle/>
                    <a:p>
                      <a:pPr algn="ctr"/>
                      <a:r>
                        <a:rPr lang="tr-TR" b="1" dirty="0" smtClean="0"/>
                        <a:t>Jet Uçağı (Kulak Ağrı Eşiği)</a:t>
                      </a:r>
                      <a:endParaRPr lang="tr-TR" b="1" dirty="0"/>
                    </a:p>
                  </a:txBody>
                  <a:tcPr/>
                </a:tc>
              </a:tr>
            </a:tbl>
          </a:graphicData>
        </a:graphic>
      </p:graphicFrame>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HAVA AKIM HIZI</a:t>
            </a:r>
            <a:endParaRPr lang="tr-TR" dirty="0"/>
          </a:p>
        </p:txBody>
      </p:sp>
      <p:sp>
        <p:nvSpPr>
          <p:cNvPr id="3" name="2 İçerik Yer Tutucusu"/>
          <p:cNvSpPr>
            <a:spLocks noGrp="1"/>
          </p:cNvSpPr>
          <p:nvPr>
            <p:ph idx="1"/>
          </p:nvPr>
        </p:nvSpPr>
        <p:spPr/>
        <p:txBody>
          <a:bodyPr/>
          <a:lstStyle/>
          <a:p>
            <a:r>
              <a:rPr lang="tr-TR" b="1" dirty="0" smtClean="0"/>
              <a:t>Sonuç olarak, uygun bir çevre ısısının seçilmesinde hava akımlarının da dikkate alınması gerekir. İşyerinde, hava akımlarının varlığı bir serinlemeye neden olur. Ancak, hava akım hızının saniyede 0.3-0.5 metreyi aşmamasına dikkat edilmelidir. Çünkü, daha hızlı hava akımları rahatsız edici esintiler halinde hissedilir.</a:t>
            </a:r>
            <a:endParaRPr lang="tr-TR" b="1"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RADYASYON (IŞIMA)</a:t>
            </a:r>
            <a:endParaRPr lang="tr-TR" b="1" dirty="0">
              <a:solidFill>
                <a:srgbClr val="FF0000"/>
              </a:solidFill>
            </a:endParaRPr>
          </a:p>
        </p:txBody>
      </p:sp>
      <p:sp>
        <p:nvSpPr>
          <p:cNvPr id="3" name="2 İçerik Yer Tutucusu"/>
          <p:cNvSpPr>
            <a:spLocks noGrp="1"/>
          </p:cNvSpPr>
          <p:nvPr>
            <p:ph idx="1"/>
          </p:nvPr>
        </p:nvSpPr>
        <p:spPr>
          <a:xfrm>
            <a:off x="457200" y="1412776"/>
            <a:ext cx="8229600" cy="5112568"/>
          </a:xfrm>
        </p:spPr>
        <p:txBody>
          <a:bodyPr>
            <a:normAutofit fontScale="85000" lnSpcReduction="10000"/>
          </a:bodyPr>
          <a:lstStyle/>
          <a:p>
            <a:r>
              <a:rPr lang="tr-TR" b="1" dirty="0" smtClean="0"/>
              <a:t>Maddenin yapı taşı atomdur. Atom ise proton ve nötronlardan oluşan bir çekirdek ve çekirdeğin etrafında dönen elektronlardan oluşmaktadır. Eğer herhangi bir maddenin atom çekirdeğindeki nötronların sayısı proton sayısından fazla ise çekirdekte kararsızlık oluşur ve fazla nötronlar parçalanır. Bu parçalanma sırasında ortaya alfa, beta, gama adı verilen ve çıplak gözle görülmeyen ışınlar çıkar. Bu ışınlara </a:t>
            </a:r>
            <a:r>
              <a:rPr lang="tr-TR" b="1" dirty="0" smtClean="0">
                <a:solidFill>
                  <a:srgbClr val="FF0000"/>
                </a:solidFill>
              </a:rPr>
              <a:t>“radyasyon” </a:t>
            </a:r>
            <a:r>
              <a:rPr lang="tr-TR" b="1" dirty="0" smtClean="0"/>
              <a:t>denir.</a:t>
            </a:r>
          </a:p>
          <a:p>
            <a:r>
              <a:rPr lang="tr-TR" b="1" dirty="0" smtClean="0"/>
              <a:t>Radyasyon, 1896′da Fransız fizikçi </a:t>
            </a:r>
            <a:r>
              <a:rPr lang="tr-TR" b="1" dirty="0" err="1" smtClean="0"/>
              <a:t>Henri</a:t>
            </a:r>
            <a:r>
              <a:rPr lang="tr-TR" b="1" dirty="0" smtClean="0"/>
              <a:t> </a:t>
            </a:r>
            <a:r>
              <a:rPr lang="tr-TR" b="1" dirty="0" err="1" smtClean="0"/>
              <a:t>Becquerel</a:t>
            </a:r>
            <a:r>
              <a:rPr lang="tr-TR" b="1" dirty="0" smtClean="0"/>
              <a:t> tarafından keşfedilmiştir.</a:t>
            </a:r>
            <a:r>
              <a:rPr lang="tr-TR" dirty="0" smtClean="0"/>
              <a:t/>
            </a:r>
            <a:br>
              <a:rPr lang="tr-TR" dirty="0" smtClean="0"/>
            </a:br>
            <a:r>
              <a:rPr lang="tr-TR" dirty="0" smtClean="0"/>
              <a:t/>
            </a:r>
            <a:br>
              <a:rPr lang="tr-TR" dirty="0" smtClean="0"/>
            </a:br>
            <a:endParaRPr lang="tr-TR" dirty="0" smtClean="0"/>
          </a:p>
          <a:p>
            <a:endParaRPr lang="tr-TR"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RADYASYON</a:t>
            </a:r>
            <a:endParaRPr lang="tr-TR" dirty="0"/>
          </a:p>
        </p:txBody>
      </p:sp>
      <p:sp>
        <p:nvSpPr>
          <p:cNvPr id="3" name="2 İçerik Yer Tutucusu"/>
          <p:cNvSpPr>
            <a:spLocks noGrp="1"/>
          </p:cNvSpPr>
          <p:nvPr>
            <p:ph idx="1"/>
          </p:nvPr>
        </p:nvSpPr>
        <p:spPr/>
        <p:txBody>
          <a:bodyPr>
            <a:normAutofit fontScale="92500" lnSpcReduction="20000"/>
          </a:bodyPr>
          <a:lstStyle/>
          <a:p>
            <a:r>
              <a:rPr lang="tr-TR" b="1" dirty="0" smtClean="0"/>
              <a:t>Radyasyon, dalga, parçacık veya foton olarak adlandırılan enerji paketleri ile yayılan enerjidir ve daima doğada var olan, birlikte yaşadığımız bir olgudur. Radyo ve televizyon iletişimini olanaklı kılan radyo dalgaları, endüstride kullanılan x-ışınları ve güneş ışınları günlük hayatımızda alışkın olduğumuz radyasyon çeşitleridir.</a:t>
            </a:r>
          </a:p>
          <a:p>
            <a:pPr>
              <a:buNone/>
            </a:pPr>
            <a:r>
              <a:rPr lang="tr-TR" dirty="0" smtClean="0"/>
              <a:t/>
            </a:r>
            <a:br>
              <a:rPr lang="tr-TR" dirty="0" smtClean="0"/>
            </a:br>
            <a:r>
              <a:rPr lang="tr-TR" dirty="0" smtClean="0"/>
              <a:t/>
            </a:r>
            <a:br>
              <a:rPr lang="tr-TR" dirty="0" smtClean="0"/>
            </a:br>
            <a:endParaRPr lang="tr-TR" dirty="0" smtClean="0"/>
          </a:p>
          <a:p>
            <a:endParaRPr lang="tr-TR"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RADYASYON</a:t>
            </a:r>
            <a:endParaRPr lang="tr-TR" dirty="0"/>
          </a:p>
        </p:txBody>
      </p:sp>
      <p:sp>
        <p:nvSpPr>
          <p:cNvPr id="3" name="2 İçerik Yer Tutucusu"/>
          <p:cNvSpPr>
            <a:spLocks noGrp="1"/>
          </p:cNvSpPr>
          <p:nvPr>
            <p:ph idx="1"/>
          </p:nvPr>
        </p:nvSpPr>
        <p:spPr/>
        <p:txBody>
          <a:bodyPr>
            <a:normAutofit/>
          </a:bodyPr>
          <a:lstStyle/>
          <a:p>
            <a:r>
              <a:rPr lang="tr-TR" b="1" dirty="0" smtClean="0"/>
              <a:t>Herhangi bir radyasyon, herhangi bir atomda iyon çifti oluşturuyorsa iyonlaşmadan bahsedilir. İyonlaşma olayı biyolojik yapıda oluyorsa (radyasyon enerjisini hücreye aktarıyor ve hücre ile radyasyon arasında bir çarpışma oluyorsa) burada uyarılan bir hücre ve etkileşme söz konusudur. İyonlaşma ve etkileşme doğuran böyle bir radyasyona </a:t>
            </a:r>
            <a:r>
              <a:rPr lang="tr-TR" b="1" dirty="0" smtClean="0">
                <a:solidFill>
                  <a:srgbClr val="FF0000"/>
                </a:solidFill>
              </a:rPr>
              <a:t>iyonlaştırıcı radyasyon </a:t>
            </a:r>
            <a:r>
              <a:rPr lang="tr-TR" b="1" dirty="0" smtClean="0"/>
              <a:t>denir.</a:t>
            </a:r>
            <a:endParaRPr lang="tr-TR" b="1"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RADYASYON</a:t>
            </a:r>
            <a:endParaRPr lang="tr-TR" dirty="0"/>
          </a:p>
        </p:txBody>
      </p:sp>
      <p:sp>
        <p:nvSpPr>
          <p:cNvPr id="3" name="2 İçerik Yer Tutucusu"/>
          <p:cNvSpPr>
            <a:spLocks noGrp="1"/>
          </p:cNvSpPr>
          <p:nvPr>
            <p:ph idx="1"/>
          </p:nvPr>
        </p:nvSpPr>
        <p:spPr/>
        <p:txBody>
          <a:bodyPr/>
          <a:lstStyle/>
          <a:p>
            <a:r>
              <a:rPr lang="tr-TR" b="1" dirty="0" smtClean="0"/>
              <a:t>İyonlaşmayı gerçekleştiren radyasyon, </a:t>
            </a:r>
            <a:r>
              <a:rPr lang="tr-TR" b="1" dirty="0" smtClean="0">
                <a:solidFill>
                  <a:srgbClr val="FF0000"/>
                </a:solidFill>
              </a:rPr>
              <a:t>iyonlaştırıcı radyasyon </a:t>
            </a:r>
            <a:r>
              <a:rPr lang="tr-TR" b="1" dirty="0" smtClean="0"/>
              <a:t>olarak tanımlanır. İyonlaştırıcı radyasyona örnek olarak </a:t>
            </a:r>
            <a:r>
              <a:rPr lang="el-GR" b="1" dirty="0" smtClean="0"/>
              <a:t>α</a:t>
            </a:r>
            <a:r>
              <a:rPr lang="tr-TR" b="1" dirty="0" smtClean="0"/>
              <a:t>, </a:t>
            </a:r>
            <a:r>
              <a:rPr lang="el-GR" b="1" dirty="0" smtClean="0"/>
              <a:t>β</a:t>
            </a:r>
            <a:r>
              <a:rPr lang="tr-TR" b="1" dirty="0" smtClean="0"/>
              <a:t>, </a:t>
            </a:r>
            <a:r>
              <a:rPr lang="el-GR" b="1" dirty="0" smtClean="0"/>
              <a:t>γ</a:t>
            </a:r>
            <a:r>
              <a:rPr lang="tr-TR" b="1" dirty="0" smtClean="0"/>
              <a:t> ve x ışınları ile hızlandırılmış proton, serbest nötron ve diğer nükleer parçacıkları verebiliriz.</a:t>
            </a:r>
            <a:endParaRPr lang="tr-TR"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RADYASYON</a:t>
            </a:r>
            <a:endParaRPr lang="tr-TR" dirty="0"/>
          </a:p>
        </p:txBody>
      </p:sp>
      <p:sp>
        <p:nvSpPr>
          <p:cNvPr id="3" name="2 İçerik Yer Tutucusu"/>
          <p:cNvSpPr>
            <a:spLocks noGrp="1"/>
          </p:cNvSpPr>
          <p:nvPr>
            <p:ph idx="1"/>
          </p:nvPr>
        </p:nvSpPr>
        <p:spPr/>
        <p:txBody>
          <a:bodyPr/>
          <a:lstStyle/>
          <a:p>
            <a:r>
              <a:rPr lang="tr-TR" b="1" dirty="0" smtClean="0"/>
              <a:t>Eğer, herhangi bir radyasyon iyon çifti oluşturmuyor, yani iyonlaşma ve etkileşme olmuyorsa yalnızca uyarılmadan bahsedilir ve böyle bir radyasyona </a:t>
            </a:r>
            <a:r>
              <a:rPr lang="tr-TR" b="1" dirty="0" smtClean="0">
                <a:solidFill>
                  <a:srgbClr val="FF0000"/>
                </a:solidFill>
              </a:rPr>
              <a:t>iyonlaştırıcı olmayan radyasyon </a:t>
            </a:r>
            <a:r>
              <a:rPr lang="tr-TR" b="1" dirty="0" smtClean="0"/>
              <a:t>denir. Bu radyasyon, atom veya hücrede bir silkeleme işlemi yapar. Bunun sonucu olarak ortamda ısı şeklinde bir enerji açığa çıkar. Biz bunu sıcaklık şeklinde algılarız.</a:t>
            </a:r>
            <a:endParaRPr lang="tr-TR" b="1"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RADYASYON</a:t>
            </a:r>
            <a:endParaRPr lang="tr-TR" dirty="0"/>
          </a:p>
        </p:txBody>
      </p:sp>
      <p:sp>
        <p:nvSpPr>
          <p:cNvPr id="3" name="2 İçerik Yer Tutucusu"/>
          <p:cNvSpPr>
            <a:spLocks noGrp="1"/>
          </p:cNvSpPr>
          <p:nvPr>
            <p:ph idx="1"/>
          </p:nvPr>
        </p:nvSpPr>
        <p:spPr/>
        <p:txBody>
          <a:bodyPr>
            <a:normAutofit fontScale="92500" lnSpcReduction="20000"/>
          </a:bodyPr>
          <a:lstStyle/>
          <a:p>
            <a:r>
              <a:rPr lang="tr-TR" b="1" dirty="0" smtClean="0"/>
              <a:t>İyonlaştırıcı olmayan radyasyona örnek olarak, görünür ışığı, kızılötesi (</a:t>
            </a:r>
            <a:r>
              <a:rPr lang="tr-TR" b="1" dirty="0" err="1" smtClean="0"/>
              <a:t>infrared</a:t>
            </a:r>
            <a:r>
              <a:rPr lang="tr-TR" b="1" dirty="0" smtClean="0"/>
              <a:t>- enfraruj) ve morötesi (ultraviyole) ışınları, cep telefonlarının, </a:t>
            </a:r>
            <a:r>
              <a:rPr lang="tr-TR" b="1" dirty="0" err="1" smtClean="0"/>
              <a:t>civa</a:t>
            </a:r>
            <a:r>
              <a:rPr lang="tr-TR" b="1" dirty="0" smtClean="0"/>
              <a:t> buharlı lambaların, mikrodalga fırınların, mikrodalga iletişim antenlerinin, manyetik rezonans cihazının, nükleer manyetik rezonans cihazının, radarların, radyo ve televizyon antenlerinin, uygu antenlerinin, 60 </a:t>
            </a:r>
            <a:r>
              <a:rPr lang="tr-TR" b="1" dirty="0" err="1" smtClean="0"/>
              <a:t>Hz’lik</a:t>
            </a:r>
            <a:r>
              <a:rPr lang="tr-TR" b="1" dirty="0" smtClean="0"/>
              <a:t> elektrik güç sistemlerinin, yüksek gerilim hatlarının, trafoların ve baz istasyonlarının yaydığı radyasyonu gösterebiliriz.</a:t>
            </a:r>
            <a:endParaRPr lang="tr-TR" b="1"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RADYASYON (İŞÇİ SAĞLIĞI VE İŞ GÜVENLİĞİ TÜZÜĞÜ)</a:t>
            </a:r>
            <a:endParaRPr lang="tr-TR" dirty="0"/>
          </a:p>
        </p:txBody>
      </p:sp>
      <p:sp>
        <p:nvSpPr>
          <p:cNvPr id="3" name="2 İçerik Yer Tutucusu"/>
          <p:cNvSpPr>
            <a:spLocks noGrp="1"/>
          </p:cNvSpPr>
          <p:nvPr>
            <p:ph idx="1"/>
          </p:nvPr>
        </p:nvSpPr>
        <p:spPr>
          <a:xfrm>
            <a:off x="457200" y="1600200"/>
            <a:ext cx="8229600" cy="4925144"/>
          </a:xfrm>
        </p:spPr>
        <p:txBody>
          <a:bodyPr>
            <a:normAutofit fontScale="85000" lnSpcReduction="20000"/>
          </a:bodyPr>
          <a:lstStyle/>
          <a:p>
            <a:r>
              <a:rPr lang="tr-TR" b="1" dirty="0" smtClean="0"/>
              <a:t>Her çalışma için, gerekli radyoaktif maddenin zararlı en az miktarı kullanılacaktır.</a:t>
            </a:r>
          </a:p>
          <a:p>
            <a:r>
              <a:rPr lang="tr-TR" b="1" dirty="0" smtClean="0"/>
              <a:t>Kaynak ile işçiler arasında uygun bir aralık bulunacaktır.</a:t>
            </a:r>
          </a:p>
          <a:p>
            <a:r>
              <a:rPr lang="tr-TR" b="1" dirty="0" smtClean="0"/>
              <a:t>İşçilerin, kaynak yakınında mümkün olduğu kadar kısa süre kalmaları sağlanacaktır.</a:t>
            </a:r>
          </a:p>
          <a:p>
            <a:r>
              <a:rPr lang="tr-TR" b="1" dirty="0" smtClean="0"/>
              <a:t>Kaynak ile işçiler arasında uygun koruyucu bir paravana konulacaktır.</a:t>
            </a:r>
          </a:p>
          <a:p>
            <a:r>
              <a:rPr lang="tr-TR" b="1" dirty="0" smtClean="0"/>
              <a:t>İşçilerin ne miktarda radyasyon aldıkları özel cihazlarla ölçülecek ve bunlar en geç ayda bir defa değerlendirilecektir.Alınan radyasyon, izin verilen dozun üstünde bulunduğu hallerde, işçi bir süre için bu işten uzaklaştırılacak, yıllık total doz korunacaktır.</a:t>
            </a:r>
          </a:p>
          <a:p>
            <a:endParaRPr lang="tr-TR"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RADYASYON (İŞÇİ SAĞLIĞI VE İŞ GÜVENLİĞİ TÜZÜĞÜ)</a:t>
            </a:r>
            <a:endParaRPr lang="tr-TR" dirty="0"/>
          </a:p>
        </p:txBody>
      </p:sp>
      <p:sp>
        <p:nvSpPr>
          <p:cNvPr id="3" name="2 İçerik Yer Tutucusu"/>
          <p:cNvSpPr>
            <a:spLocks noGrp="1"/>
          </p:cNvSpPr>
          <p:nvPr>
            <p:ph idx="1"/>
          </p:nvPr>
        </p:nvSpPr>
        <p:spPr/>
        <p:txBody>
          <a:bodyPr>
            <a:normAutofit fontScale="92500" lnSpcReduction="20000"/>
          </a:bodyPr>
          <a:lstStyle/>
          <a:p>
            <a:r>
              <a:rPr lang="tr-TR" b="1" dirty="0" smtClean="0"/>
              <a:t>Enfraruj ışınlar saçan kaynaklar, bu ışınları geçirmeyen ekranlarla tecrit veya otomatik kapaklarla teçhiz edilecektir.</a:t>
            </a:r>
          </a:p>
          <a:p>
            <a:r>
              <a:rPr lang="tr-TR" b="1" dirty="0" smtClean="0"/>
              <a:t>Enfraruj ışınlar saçan işlerde çalışan işçilere, bu ışınları geçirmeyen gözlükler ile diğer uygun kişisel korunma araçları verilecektir.</a:t>
            </a:r>
          </a:p>
          <a:p>
            <a:r>
              <a:rPr lang="tr-TR" b="1" dirty="0" smtClean="0"/>
              <a:t>Enfraruj ışınlar saçan işlerde çalışacak işçilerin, işe alınırken genel sağlık muayeneleri yapılacak, özellikle görme durumu ve derecesi tayin olunacak ve gözle ilgili bir hastalığı olanlar bu işlere alınmayacaklardır.</a:t>
            </a:r>
            <a:endParaRPr lang="tr-TR" b="1"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1080</TotalTime>
  <Words>4408</Words>
  <Application>Microsoft Office PowerPoint</Application>
  <PresentationFormat>Ekran Gösterisi (4:3)</PresentationFormat>
  <Paragraphs>342</Paragraphs>
  <Slides>98</Slides>
  <Notes>0</Notes>
  <HiddenSlides>0</HiddenSlides>
  <MMClips>0</MMClips>
  <ScaleCrop>false</ScaleCrop>
  <HeadingPairs>
    <vt:vector size="4" baseType="variant">
      <vt:variant>
        <vt:lpstr>Tema</vt:lpstr>
      </vt:variant>
      <vt:variant>
        <vt:i4>1</vt:i4>
      </vt:variant>
      <vt:variant>
        <vt:lpstr>Slayt Başlıkları</vt:lpstr>
      </vt:variant>
      <vt:variant>
        <vt:i4>98</vt:i4>
      </vt:variant>
    </vt:vector>
  </HeadingPairs>
  <TitlesOfParts>
    <vt:vector size="99" baseType="lpstr">
      <vt:lpstr>Ofis Teması</vt:lpstr>
      <vt:lpstr>FİZİKSEL RİSK ETMENLERİ</vt:lpstr>
      <vt:lpstr>Fiziksel Risk Etmenleri</vt:lpstr>
      <vt:lpstr>Gürültü</vt:lpstr>
      <vt:lpstr>Gürültü</vt:lpstr>
      <vt:lpstr>KULAĞIN YAPISI</vt:lpstr>
      <vt:lpstr>Gürültü</vt:lpstr>
      <vt:lpstr>Ses</vt:lpstr>
      <vt:lpstr>Ses</vt:lpstr>
      <vt:lpstr>SESİN SUBJEKTİF ŞİDDETİ</vt:lpstr>
      <vt:lpstr>GÜRÜLTÜ SINIRLARI</vt:lpstr>
      <vt:lpstr>GÜRÜLTÜNÜN ŞİDDETİ</vt:lpstr>
      <vt:lpstr>İŞLETME İÇİNDE GÜRÜLTÜ İLE MÜCADELE</vt:lpstr>
      <vt:lpstr>KONTROL HİYERARŞİSİ</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İŞLETME İÇİNDE GÜRÜLTÜ İLE MÜCADELE</vt:lpstr>
      <vt:lpstr>GÜRÜLTÜ YÖNETMELİĞİ</vt:lpstr>
      <vt:lpstr>GÜRÜLTÜ YÖNETMELİĞİ</vt:lpstr>
      <vt:lpstr>Risklerin Belirlenmesi ve Değerlendirilmesi</vt:lpstr>
      <vt:lpstr>Risklerin Belirlenmesi ve Değerlendirilmesi</vt:lpstr>
      <vt:lpstr>Risklerin Belirlenmesi ve Değerlendirilmesi</vt:lpstr>
      <vt:lpstr>KİŞİSEL KORUNMA</vt:lpstr>
      <vt:lpstr>KİŞİSEL KORUNMA</vt:lpstr>
      <vt:lpstr>SAĞLIK GÖZETİMİ</vt:lpstr>
      <vt:lpstr>TİTREŞİM</vt:lpstr>
      <vt:lpstr>TİTREŞİM</vt:lpstr>
      <vt:lpstr>TİTREŞİM</vt:lpstr>
      <vt:lpstr>Harmonik Titreşim</vt:lpstr>
      <vt:lpstr>Periyodik Titreşim</vt:lpstr>
      <vt:lpstr>Rastgele Titreşim</vt:lpstr>
      <vt:lpstr>Geçici, Kısa Süreli Titreşim</vt:lpstr>
      <vt:lpstr>TİTREŞİM</vt:lpstr>
      <vt:lpstr>EL-KOL TİTREŞİMİ MARUZİYETİ</vt:lpstr>
      <vt:lpstr>EL-KOL TİTREŞİMİ MARUZİYETİ</vt:lpstr>
      <vt:lpstr>EL-KOL TİTREŞİMİ MARUZİYETİ</vt:lpstr>
      <vt:lpstr>TİTREŞİM</vt:lpstr>
      <vt:lpstr>BÜTÜN VÜCUT TİTREŞİMİ  MARUZİYETİ</vt:lpstr>
      <vt:lpstr>TİTREŞİM</vt:lpstr>
      <vt:lpstr>TİTREŞİM</vt:lpstr>
      <vt:lpstr>RİSK DEĞERLENDİRMESİ</vt:lpstr>
      <vt:lpstr>RİSK DEĞERLENDİRMESİ</vt:lpstr>
      <vt:lpstr>MARUZİYETİN ÖNLENMESİ VEYA AZALTILMASI</vt:lpstr>
      <vt:lpstr>MARUZİYETİN ÖNLENMESİ VEYA AZALTILMASI</vt:lpstr>
      <vt:lpstr>MARUZİYETİN ÖNLENMESİ VEYA AZALTILMASI</vt:lpstr>
      <vt:lpstr>MARUZİYETİN ÖNLENMESİ VEYA AZALTILMASI</vt:lpstr>
      <vt:lpstr>SAĞLIK GÖZETİMİ</vt:lpstr>
      <vt:lpstr>SAĞLIK GÖZETİMİ</vt:lpstr>
      <vt:lpstr>MARUZİYET DEĞERLENDİRMESİ</vt:lpstr>
      <vt:lpstr>MARUZİYET DEĞERLENDİRMESİ</vt:lpstr>
      <vt:lpstr>IŞIK (AYDINLANMA)</vt:lpstr>
      <vt:lpstr>IŞIK (AYDINLANMA)</vt:lpstr>
      <vt:lpstr>IŞIK (AYDINLANMA)</vt:lpstr>
      <vt:lpstr>IŞIK (AYDINLANMA)</vt:lpstr>
      <vt:lpstr>IŞIK (AYDINLANMA)</vt:lpstr>
      <vt:lpstr>IŞIK (AYDINLANMA)</vt:lpstr>
      <vt:lpstr>IŞIK (AYDINLANMA)</vt:lpstr>
      <vt:lpstr>TERMAL KONFOR</vt:lpstr>
      <vt:lpstr>SICAKLIK</vt:lpstr>
      <vt:lpstr>SICAKLIK</vt:lpstr>
      <vt:lpstr>SICAKLIK</vt:lpstr>
      <vt:lpstr>SICAKLIK</vt:lpstr>
      <vt:lpstr>ISITMA</vt:lpstr>
      <vt:lpstr>ISITMA</vt:lpstr>
      <vt:lpstr>RADYANT ISI</vt:lpstr>
      <vt:lpstr>RADYANT ISI</vt:lpstr>
      <vt:lpstr>BASINÇ</vt:lpstr>
      <vt:lpstr>BASINÇ</vt:lpstr>
      <vt:lpstr>BASINÇ</vt:lpstr>
      <vt:lpstr>BASINÇ</vt:lpstr>
      <vt:lpstr>BASINÇ</vt:lpstr>
      <vt:lpstr>BASINÇ</vt:lpstr>
      <vt:lpstr>BASINÇ</vt:lpstr>
      <vt:lpstr>BASINÇ</vt:lpstr>
      <vt:lpstr>NEM</vt:lpstr>
      <vt:lpstr>NEM</vt:lpstr>
      <vt:lpstr>HAVA AKIM HIZI</vt:lpstr>
      <vt:lpstr>HAVA AKIM HIZI</vt:lpstr>
      <vt:lpstr>RADYASYON (IŞIMA)</vt:lpstr>
      <vt:lpstr>RADYASYON</vt:lpstr>
      <vt:lpstr>RADYASYON</vt:lpstr>
      <vt:lpstr>RADYASYON</vt:lpstr>
      <vt:lpstr>RADYASYON</vt:lpstr>
      <vt:lpstr>RADYASYON</vt:lpstr>
      <vt:lpstr>RADYASYON (İŞÇİ SAĞLIĞI VE İŞ GÜVENLİĞİ TÜZÜĞÜ)</vt:lpstr>
      <vt:lpstr>RADYASYON (İŞÇİ SAĞLIĞI VE İŞ GÜVENLİĞİ TÜZÜĞÜ)</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FİZİKSEL RİSK ETMENLERİ</dc:title>
  <dc:creator>MyPC</dc:creator>
  <cp:lastModifiedBy>hp</cp:lastModifiedBy>
  <cp:revision>150</cp:revision>
  <dcterms:created xsi:type="dcterms:W3CDTF">2011-05-30T13:27:02Z</dcterms:created>
  <dcterms:modified xsi:type="dcterms:W3CDTF">2017-06-05T07:15:05Z</dcterms:modified>
</cp:coreProperties>
</file>